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14" r:id="rId1"/>
  </p:sldMasterIdLst>
  <p:notesMasterIdLst>
    <p:notesMasterId r:id="rId15"/>
  </p:notesMasterIdLst>
  <p:sldIdLst>
    <p:sldId id="268" r:id="rId2"/>
    <p:sldId id="256" r:id="rId3"/>
    <p:sldId id="257" r:id="rId4"/>
    <p:sldId id="258" r:id="rId5"/>
    <p:sldId id="259" r:id="rId6"/>
    <p:sldId id="260" r:id="rId7"/>
    <p:sldId id="261" r:id="rId8"/>
    <p:sldId id="262" r:id="rId9"/>
    <p:sldId id="263" r:id="rId10"/>
    <p:sldId id="264" r:id="rId11"/>
    <p:sldId id="265" r:id="rId12"/>
    <p:sldId id="267"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2249"/>
  </p:normalViewPr>
  <p:slideViewPr>
    <p:cSldViewPr snapToGrid="0" snapToObjects="1">
      <p:cViewPr>
        <p:scale>
          <a:sx n="130" d="100"/>
          <a:sy n="130" d="100"/>
        </p:scale>
        <p:origin x="144" y="14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799CF-34F4-0046-99F5-AB1C8942DC5C}" type="datetimeFigureOut">
              <a:rPr lang="en-US" smtClean="0"/>
              <a:t>4/26/16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C981-5E00-874B-94AF-334924980F1E}" type="slidenum">
              <a:rPr lang="en-US" smtClean="0"/>
              <a:t>‹#›</a:t>
            </a:fld>
            <a:endParaRPr lang="en-US"/>
          </a:p>
        </p:txBody>
      </p:sp>
    </p:spTree>
    <p:extLst>
      <p:ext uri="{BB962C8B-B14F-4D97-AF65-F5344CB8AC3E}">
        <p14:creationId xmlns:p14="http://schemas.microsoft.com/office/powerpoint/2010/main" val="65492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0C981-5E00-874B-94AF-334924980F1E}" type="slidenum">
              <a:rPr lang="en-US" smtClean="0"/>
              <a:t>1</a:t>
            </a:fld>
            <a:endParaRPr lang="en-US"/>
          </a:p>
        </p:txBody>
      </p:sp>
    </p:spTree>
    <p:extLst>
      <p:ext uri="{BB962C8B-B14F-4D97-AF65-F5344CB8AC3E}">
        <p14:creationId xmlns:p14="http://schemas.microsoft.com/office/powerpoint/2010/main" val="48783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Trade regulations for the colonies were laxly enforced and imperial supervision of internal colonial affairs was loose as long as the colonies remained loyal to the British government and contributed to the economic profitability of Britain. </a:t>
            </a:r>
            <a:endParaRPr lang="en-US" dirty="0"/>
          </a:p>
        </p:txBody>
      </p:sp>
      <p:sp>
        <p:nvSpPr>
          <p:cNvPr id="4" name="Slide Number Placeholder 3"/>
          <p:cNvSpPr>
            <a:spLocks noGrp="1"/>
          </p:cNvSpPr>
          <p:nvPr>
            <p:ph type="sldNum" sz="quarter" idx="10"/>
          </p:nvPr>
        </p:nvSpPr>
        <p:spPr/>
        <p:txBody>
          <a:bodyPr/>
          <a:lstStyle/>
          <a:p>
            <a:fld id="{4140C981-5E00-874B-94AF-334924980F1E}" type="slidenum">
              <a:rPr lang="en-US" smtClean="0"/>
              <a:t>6</a:t>
            </a:fld>
            <a:endParaRPr lang="en-US"/>
          </a:p>
        </p:txBody>
      </p:sp>
    </p:spTree>
    <p:extLst>
      <p:ext uri="{BB962C8B-B14F-4D97-AF65-F5344CB8AC3E}">
        <p14:creationId xmlns:p14="http://schemas.microsoft.com/office/powerpoint/2010/main" val="1549945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Move students around until the basketball and football groups are the same size. The third group should be the largest group.</a:t>
            </a:r>
            <a:r>
              <a:rPr lang="en-US" dirty="0" smtClean="0">
                <a:effectLst/>
              </a:rPr>
              <a:t> </a:t>
            </a:r>
          </a:p>
          <a:p>
            <a:r>
              <a:rPr lang="en-US" sz="1200" b="0" i="0" kern="1200" dirty="0" smtClean="0">
                <a:solidFill>
                  <a:schemeClr val="tx1"/>
                </a:solidFill>
                <a:effectLst/>
                <a:latin typeface="+mn-lt"/>
                <a:ea typeface="+mn-ea"/>
                <a:cs typeface="+mn-cs"/>
              </a:rPr>
              <a:t>Give the basketball and hockey groups these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instructions. Each of them are to go to the other two groups and convince the members to join their own group. They may go as individuals, pairs, or teams to get others to join them. They may not use force, or coercion. Allow about 5 - 10 minutes for this activity to unfold. </a:t>
            </a:r>
            <a:endParaRPr lang="en-US" dirty="0"/>
          </a:p>
        </p:txBody>
      </p:sp>
      <p:sp>
        <p:nvSpPr>
          <p:cNvPr id="4" name="Slide Number Placeholder 3"/>
          <p:cNvSpPr>
            <a:spLocks noGrp="1"/>
          </p:cNvSpPr>
          <p:nvPr>
            <p:ph type="sldNum" sz="quarter" idx="10"/>
          </p:nvPr>
        </p:nvSpPr>
        <p:spPr/>
        <p:txBody>
          <a:bodyPr/>
          <a:lstStyle/>
          <a:p>
            <a:fld id="{4140C981-5E00-874B-94AF-334924980F1E}" type="slidenum">
              <a:rPr lang="en-US" smtClean="0"/>
              <a:t>7</a:t>
            </a:fld>
            <a:endParaRPr lang="en-US"/>
          </a:p>
        </p:txBody>
      </p:sp>
    </p:spTree>
    <p:extLst>
      <p:ext uri="{BB962C8B-B14F-4D97-AF65-F5344CB8AC3E}">
        <p14:creationId xmlns:p14="http://schemas.microsoft.com/office/powerpoint/2010/main" val="22502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p:txBody>
      </p:sp>
      <p:sp>
        <p:nvSpPr>
          <p:cNvPr id="4" name="Slide Number Placeholder 3"/>
          <p:cNvSpPr>
            <a:spLocks noGrp="1"/>
          </p:cNvSpPr>
          <p:nvPr>
            <p:ph type="sldNum" sz="quarter" idx="10"/>
          </p:nvPr>
        </p:nvSpPr>
        <p:spPr/>
        <p:txBody>
          <a:bodyPr/>
          <a:lstStyle/>
          <a:p>
            <a:fld id="{4140C981-5E00-874B-94AF-334924980F1E}" type="slidenum">
              <a:rPr lang="en-US" smtClean="0"/>
              <a:t>9</a:t>
            </a:fld>
            <a:endParaRPr lang="en-US"/>
          </a:p>
        </p:txBody>
      </p:sp>
    </p:spTree>
    <p:extLst>
      <p:ext uri="{BB962C8B-B14F-4D97-AF65-F5344CB8AC3E}">
        <p14:creationId xmlns:p14="http://schemas.microsoft.com/office/powerpoint/2010/main" val="140643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What makes a piece of visual propaganda eye-catching?</a:t>
            </a:r>
          </a:p>
          <a:p>
            <a:r>
              <a:rPr lang="en-US" sz="1200" b="0" i="0" kern="1200" dirty="0" smtClean="0">
                <a:solidFill>
                  <a:schemeClr val="tx1"/>
                </a:solidFill>
                <a:effectLst/>
                <a:latin typeface="+mn-lt"/>
                <a:ea typeface="+mn-ea"/>
                <a:cs typeface="+mn-cs"/>
              </a:rPr>
              <a:t>What type of message is each piece sending?</a:t>
            </a:r>
          </a:p>
          <a:p>
            <a:r>
              <a:rPr lang="en-US" sz="1200" b="0" i="0" kern="1200" dirty="0" smtClean="0">
                <a:solidFill>
                  <a:schemeClr val="tx1"/>
                </a:solidFill>
                <a:effectLst/>
                <a:latin typeface="+mn-lt"/>
                <a:ea typeface="+mn-ea"/>
                <a:cs typeface="+mn-cs"/>
              </a:rPr>
              <a:t>How does propaganda play on your fears and/or emotions?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What would propaganda look like if the British and Patriots used propaganda to try to convince colonists to join their side during the American Revolution?</a:t>
            </a:r>
          </a:p>
        </p:txBody>
      </p:sp>
      <p:sp>
        <p:nvSpPr>
          <p:cNvPr id="4" name="Slide Number Placeholder 3"/>
          <p:cNvSpPr>
            <a:spLocks noGrp="1"/>
          </p:cNvSpPr>
          <p:nvPr>
            <p:ph type="sldNum" sz="quarter" idx="10"/>
          </p:nvPr>
        </p:nvSpPr>
        <p:spPr/>
        <p:txBody>
          <a:bodyPr/>
          <a:lstStyle/>
          <a:p>
            <a:fld id="{4140C981-5E00-874B-94AF-334924980F1E}" type="slidenum">
              <a:rPr lang="en-US" smtClean="0"/>
              <a:t>10</a:t>
            </a:fld>
            <a:endParaRPr lang="en-US"/>
          </a:p>
        </p:txBody>
      </p:sp>
    </p:spTree>
    <p:extLst>
      <p:ext uri="{BB962C8B-B14F-4D97-AF65-F5344CB8AC3E}">
        <p14:creationId xmlns:p14="http://schemas.microsoft.com/office/powerpoint/2010/main" val="88831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3D62F980-E72A-9B4F-8065-FADA81A52291}" type="datetimeFigureOut">
              <a:rPr lang="en-US" smtClean="0"/>
              <a:t>4/26/16</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78BA38E-375C-1149-98CB-AD86EDBAC276}"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063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D62F980-E72A-9B4F-8065-FADA81A52291}" type="datetimeFigureOut">
              <a:rPr lang="en-US" smtClean="0"/>
              <a:t>4/26/16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16812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D62F980-E72A-9B4F-8065-FADA81A52291}" type="datetimeFigureOut">
              <a:rPr lang="en-US" smtClean="0"/>
              <a:t>4/26/16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173270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D62F980-E72A-9B4F-8065-FADA81A52291}" type="datetimeFigureOut">
              <a:rPr lang="en-US" smtClean="0"/>
              <a:t>4/26/16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182303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D62F980-E72A-9B4F-8065-FADA81A52291}" type="datetimeFigureOut">
              <a:rPr lang="en-US" smtClean="0"/>
              <a:t>4/26/16</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78BA38E-375C-1149-98CB-AD86EDBAC276}"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54672464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3D62F980-E72A-9B4F-8065-FADA81A52291}" type="datetimeFigureOut">
              <a:rPr lang="en-US" smtClean="0"/>
              <a:t>4/26/16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51147754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3D62F980-E72A-9B4F-8065-FADA81A52291}" type="datetimeFigureOut">
              <a:rPr lang="en-US" smtClean="0"/>
              <a:t>4/26/16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2605987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3D62F980-E72A-9B4F-8065-FADA81A52291}" type="datetimeFigureOut">
              <a:rPr lang="en-US" smtClean="0"/>
              <a:t>4/26/16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204912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62F980-E72A-9B4F-8065-FADA81A52291}" type="datetimeFigureOut">
              <a:rPr lang="en-US" smtClean="0"/>
              <a:t>4/26/16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39782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3D62F980-E72A-9B4F-8065-FADA81A52291}" type="datetimeFigureOut">
              <a:rPr lang="en-US" smtClean="0"/>
              <a:t>4/26/16</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C78BA38E-375C-1149-98CB-AD86EDBAC276}"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255038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3D62F980-E72A-9B4F-8065-FADA81A52291}" type="datetimeFigureOut">
              <a:rPr lang="en-US" smtClean="0"/>
              <a:t>4/26/16</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C78BA38E-375C-1149-98CB-AD86EDBAC276}" type="slidenum">
              <a:rPr lang="en-US" smtClean="0"/>
              <a:t>‹#›</a:t>
            </a:fld>
            <a:endParaRPr lang="en-US"/>
          </a:p>
        </p:txBody>
      </p:sp>
    </p:spTree>
    <p:extLst>
      <p:ext uri="{BB962C8B-B14F-4D97-AF65-F5344CB8AC3E}">
        <p14:creationId xmlns:p14="http://schemas.microsoft.com/office/powerpoint/2010/main" val="13915875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D62F980-E72A-9B4F-8065-FADA81A52291}" type="datetimeFigureOut">
              <a:rPr lang="en-US" smtClean="0"/>
              <a:t>4/26/16</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78BA38E-375C-1149-98CB-AD86EDBAC276}"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30309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en.org/Rubric/rubric.cgi?rubric_id=18869"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mindmeister.com/69092935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New unit… new seating plan </a:t>
            </a:r>
            <a:r>
              <a:rPr lang="en-US" dirty="0" smtClean="0">
                <a:sym typeface="Wingdings"/>
              </a:rPr>
              <a:t></a:t>
            </a:r>
          </a:p>
          <a:p>
            <a:r>
              <a:rPr lang="en-US" dirty="0" smtClean="0">
                <a:sym typeface="Wingdings"/>
              </a:rPr>
              <a:t>Quizzes?!??!?! </a:t>
            </a:r>
          </a:p>
          <a:p>
            <a:r>
              <a:rPr lang="en-US" dirty="0" smtClean="0"/>
              <a:t>Starting a new unit: Revolution x 4 (American)</a:t>
            </a:r>
            <a:endParaRPr lang="en-US" dirty="0"/>
          </a:p>
        </p:txBody>
      </p:sp>
    </p:spTree>
    <p:extLst>
      <p:ext uri="{BB962C8B-B14F-4D97-AF65-F5344CB8AC3E}">
        <p14:creationId xmlns:p14="http://schemas.microsoft.com/office/powerpoint/2010/main" val="3035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Propaganda</a:t>
            </a:r>
            <a:endParaRPr lang="en-US" dirty="0"/>
          </a:p>
        </p:txBody>
      </p:sp>
      <p:pic>
        <p:nvPicPr>
          <p:cNvPr id="6" name="Content Placeholder 5"/>
          <p:cNvPicPr>
            <a:picLocks noGrp="1" noChangeAspect="1"/>
          </p:cNvPicPr>
          <p:nvPr>
            <p:ph sz="half" idx="1"/>
          </p:nvPr>
        </p:nvPicPr>
        <p:blipFill>
          <a:blip r:embed="rId3"/>
          <a:stretch>
            <a:fillRect/>
          </a:stretch>
        </p:blipFill>
        <p:spPr>
          <a:xfrm>
            <a:off x="2084402" y="1656736"/>
            <a:ext cx="2713776" cy="3619500"/>
          </a:xfrm>
          <a:prstGeom prst="rect">
            <a:avLst/>
          </a:prstGeom>
        </p:spPr>
      </p:pic>
      <p:pic>
        <p:nvPicPr>
          <p:cNvPr id="7" name="Content Placeholder 6"/>
          <p:cNvPicPr>
            <a:picLocks noGrp="1" noChangeAspect="1"/>
          </p:cNvPicPr>
          <p:nvPr>
            <p:ph sz="half" idx="2"/>
          </p:nvPr>
        </p:nvPicPr>
        <p:blipFill>
          <a:blip r:embed="rId4"/>
          <a:stretch>
            <a:fillRect/>
          </a:stretch>
        </p:blipFill>
        <p:spPr>
          <a:xfrm>
            <a:off x="6769414" y="1656735"/>
            <a:ext cx="2718715" cy="3659023"/>
          </a:xfrm>
          <a:prstGeom prst="rect">
            <a:avLst/>
          </a:prstGeom>
        </p:spPr>
      </p:pic>
    </p:spTree>
    <p:extLst>
      <p:ext uri="{BB962C8B-B14F-4D97-AF65-F5344CB8AC3E}">
        <p14:creationId xmlns:p14="http://schemas.microsoft.com/office/powerpoint/2010/main" val="1497739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TASK – Patriots vs Loyalists propaganda</a:t>
            </a:r>
            <a:endParaRPr lang="en-US" dirty="0"/>
          </a:p>
        </p:txBody>
      </p:sp>
      <p:sp>
        <p:nvSpPr>
          <p:cNvPr id="6" name="Content Placeholder 5"/>
          <p:cNvSpPr>
            <a:spLocks noGrp="1"/>
          </p:cNvSpPr>
          <p:nvPr>
            <p:ph idx="1"/>
          </p:nvPr>
        </p:nvSpPr>
        <p:spPr/>
        <p:txBody>
          <a:bodyPr>
            <a:normAutofit fontScale="92500" lnSpcReduction="20000"/>
          </a:bodyPr>
          <a:lstStyle/>
          <a:p>
            <a:r>
              <a:rPr lang="en-US" dirty="0"/>
              <a:t>For over ten years leaders in the American Colonies have tried in vain to gain respect and representation from the British government in England.  After numerous protests of tax acts and some violent encounters with officials a new Continental Congress has been organized.  The Declaration of Independence has been presented and signed, Washington has been chosen as the General, and the colonies are preparing for war</a:t>
            </a:r>
            <a:r>
              <a:rPr lang="en-US" dirty="0" smtClean="0"/>
              <a:t>.</a:t>
            </a:r>
          </a:p>
          <a:p>
            <a:r>
              <a:rPr lang="en-US" dirty="0" smtClean="0"/>
              <a:t>Students </a:t>
            </a:r>
            <a:r>
              <a:rPr lang="en-US" dirty="0"/>
              <a:t>will then be broken into pairs. </a:t>
            </a:r>
            <a:endParaRPr lang="en-US" dirty="0" smtClean="0"/>
          </a:p>
          <a:p>
            <a:r>
              <a:rPr lang="en-US" dirty="0" smtClean="0"/>
              <a:t>Your </a:t>
            </a:r>
            <a:r>
              <a:rPr lang="en-US" dirty="0"/>
              <a:t>task is to create a single piece of propaganda using the following process</a:t>
            </a:r>
            <a:r>
              <a:rPr lang="en-US" dirty="0" smtClean="0"/>
              <a:t>:</a:t>
            </a:r>
          </a:p>
          <a:p>
            <a:pPr lvl="1"/>
            <a:r>
              <a:rPr lang="en-US" dirty="0" smtClean="0"/>
              <a:t>Choose </a:t>
            </a:r>
            <a:r>
              <a:rPr lang="en-US" dirty="0"/>
              <a:t>a side you wish to support with your propaganda (British or Patriots</a:t>
            </a:r>
            <a:r>
              <a:rPr lang="en-US" dirty="0" smtClean="0"/>
              <a:t>).</a:t>
            </a:r>
          </a:p>
          <a:p>
            <a:pPr lvl="1"/>
            <a:r>
              <a:rPr lang="en-US" dirty="0" smtClean="0"/>
              <a:t>Create </a:t>
            </a:r>
            <a:r>
              <a:rPr lang="en-US" dirty="0"/>
              <a:t>a slogan to use on your propaganda poster. Your slogan can either be positive and support your side, or negative towards your opposing </a:t>
            </a:r>
            <a:r>
              <a:rPr lang="en-US" dirty="0" smtClean="0"/>
              <a:t>side.</a:t>
            </a:r>
          </a:p>
          <a:p>
            <a:pPr lvl="1"/>
            <a:r>
              <a:rPr lang="en-US" dirty="0" smtClean="0"/>
              <a:t>Decide </a:t>
            </a:r>
            <a:r>
              <a:rPr lang="en-US" dirty="0"/>
              <a:t>upon an eye-catching, visual image to go with your slogan.</a:t>
            </a:r>
          </a:p>
          <a:p>
            <a:endParaRPr lang="en-US" dirty="0"/>
          </a:p>
        </p:txBody>
      </p:sp>
    </p:spTree>
    <p:extLst>
      <p:ext uri="{BB962C8B-B14F-4D97-AF65-F5344CB8AC3E}">
        <p14:creationId xmlns:p14="http://schemas.microsoft.com/office/powerpoint/2010/main" val="11111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6">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6">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p:cTn id="36" dur="1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www.uen.org/Rubric/rubric.cgi?rubric_id</a:t>
            </a:r>
            <a:r>
              <a:rPr lang="en-US" smtClean="0">
                <a:hlinkClick r:id="rId2"/>
              </a:rPr>
              <a:t>=18869</a:t>
            </a:r>
            <a:endParaRPr lang="en-US" smtClean="0"/>
          </a:p>
        </p:txBody>
      </p:sp>
    </p:spTree>
    <p:extLst>
      <p:ext uri="{BB962C8B-B14F-4D97-AF65-F5344CB8AC3E}">
        <p14:creationId xmlns:p14="http://schemas.microsoft.com/office/powerpoint/2010/main" val="699159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How did </a:t>
            </a:r>
            <a:r>
              <a:rPr lang="en-US" dirty="0"/>
              <a:t>early revolutionaries promote their causes?</a:t>
            </a:r>
          </a:p>
          <a:p>
            <a:r>
              <a:rPr lang="en-US" dirty="0"/>
              <a:t>How do people promote their causes today?</a:t>
            </a:r>
          </a:p>
          <a:p>
            <a:r>
              <a:rPr lang="en-US" dirty="0"/>
              <a:t>Compare revolutionary propaganda to today’s propaganda.</a:t>
            </a:r>
          </a:p>
          <a:p>
            <a:r>
              <a:rPr lang="en-US" dirty="0"/>
              <a:t>What techniques used by advertisers and politicians persuade you most?</a:t>
            </a:r>
          </a:p>
          <a:p>
            <a:r>
              <a:rPr lang="en-US" dirty="0"/>
              <a:t>What skills do effective citizens need to posses in order to analyze information critically in an effort to understand different points of view?</a:t>
            </a:r>
          </a:p>
          <a:p>
            <a:endParaRPr lang="en-US" dirty="0"/>
          </a:p>
        </p:txBody>
      </p:sp>
    </p:spTree>
    <p:extLst>
      <p:ext uri="{BB962C8B-B14F-4D97-AF65-F5344CB8AC3E}">
        <p14:creationId xmlns:p14="http://schemas.microsoft.com/office/powerpoint/2010/main" val="59081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American revolution</a:t>
            </a:r>
            <a:endParaRPr lang="en-US" dirty="0"/>
          </a:p>
        </p:txBody>
      </p:sp>
      <p:sp>
        <p:nvSpPr>
          <p:cNvPr id="3" name="Subtitle 2"/>
          <p:cNvSpPr>
            <a:spLocks noGrp="1"/>
          </p:cNvSpPr>
          <p:nvPr>
            <p:ph type="subTitle" idx="1"/>
          </p:nvPr>
        </p:nvSpPr>
        <p:spPr/>
        <p:txBody>
          <a:bodyPr>
            <a:normAutofit lnSpcReduction="10000"/>
          </a:bodyPr>
          <a:lstStyle/>
          <a:p>
            <a:r>
              <a:rPr lang="en-US" dirty="0" smtClean="0"/>
              <a:t>Social Studies 9</a:t>
            </a:r>
          </a:p>
          <a:p>
            <a:r>
              <a:rPr lang="en-US" dirty="0" smtClean="0"/>
              <a:t>Prince of Wales Secondary</a:t>
            </a:r>
            <a:endParaRPr lang="en-US" dirty="0"/>
          </a:p>
        </p:txBody>
      </p:sp>
    </p:spTree>
    <p:extLst>
      <p:ext uri="{BB962C8B-B14F-4D97-AF65-F5344CB8AC3E}">
        <p14:creationId xmlns:p14="http://schemas.microsoft.com/office/powerpoint/2010/main" val="675788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information</a:t>
            </a:r>
            <a:endParaRPr lang="en-US" dirty="0"/>
          </a:p>
        </p:txBody>
      </p:sp>
      <p:sp>
        <p:nvSpPr>
          <p:cNvPr id="3" name="Content Placeholder 2"/>
          <p:cNvSpPr>
            <a:spLocks noGrp="1"/>
          </p:cNvSpPr>
          <p:nvPr>
            <p:ph idx="1"/>
          </p:nvPr>
        </p:nvSpPr>
        <p:spPr/>
        <p:txBody>
          <a:bodyPr/>
          <a:lstStyle/>
          <a:p>
            <a:r>
              <a:rPr lang="en-US" dirty="0" smtClean="0"/>
              <a:t>What do you already know??</a:t>
            </a:r>
          </a:p>
          <a:p>
            <a:r>
              <a:rPr lang="en-US" dirty="0" smtClean="0"/>
              <a:t>Take 3 minutes to jot down any information that you might know about the American Revolution.</a:t>
            </a:r>
          </a:p>
          <a:p>
            <a:r>
              <a:rPr lang="en-US" dirty="0" smtClean="0"/>
              <a:t>Pair up with somebody that was born in the same season with you and compare what you came up with (3 minutes).</a:t>
            </a:r>
          </a:p>
          <a:p>
            <a:r>
              <a:rPr lang="en-US" dirty="0" smtClean="0"/>
              <a:t>Share what your group came up with with the rest of the class.</a:t>
            </a:r>
          </a:p>
          <a:p>
            <a:pPr lvl="1"/>
            <a:r>
              <a:rPr lang="en-US" dirty="0" smtClean="0"/>
              <a:t>Add any new information that is presented to your own web.</a:t>
            </a:r>
          </a:p>
          <a:p>
            <a:endParaRPr lang="en-US" dirty="0" smtClean="0"/>
          </a:p>
        </p:txBody>
      </p:sp>
    </p:spTree>
    <p:extLst>
      <p:ext uri="{BB962C8B-B14F-4D97-AF65-F5344CB8AC3E}">
        <p14:creationId xmlns:p14="http://schemas.microsoft.com/office/powerpoint/2010/main" val="20903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our class knows about the American Revolution…</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www.mindmeister.com/690929353</a:t>
            </a:r>
            <a:endParaRPr lang="en-US" dirty="0" smtClean="0"/>
          </a:p>
          <a:p>
            <a:pPr marL="0" indent="0">
              <a:buNone/>
            </a:pPr>
            <a:endParaRPr lang="en-US" dirty="0"/>
          </a:p>
        </p:txBody>
      </p:sp>
    </p:spTree>
    <p:extLst>
      <p:ext uri="{BB962C8B-B14F-4D97-AF65-F5344CB8AC3E}">
        <p14:creationId xmlns:p14="http://schemas.microsoft.com/office/powerpoint/2010/main" val="279442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for understanding… </a:t>
            </a:r>
            <a:endParaRPr lang="en-US" dirty="0"/>
          </a:p>
        </p:txBody>
      </p:sp>
      <p:sp>
        <p:nvSpPr>
          <p:cNvPr id="3" name="Content Placeholder 2"/>
          <p:cNvSpPr>
            <a:spLocks noGrp="1"/>
          </p:cNvSpPr>
          <p:nvPr>
            <p:ph idx="1"/>
          </p:nvPr>
        </p:nvSpPr>
        <p:spPr/>
        <p:txBody>
          <a:bodyPr/>
          <a:lstStyle/>
          <a:p>
            <a:r>
              <a:rPr lang="en-US" dirty="0" smtClean="0"/>
              <a:t>What is another name for the American Revolution?</a:t>
            </a:r>
          </a:p>
          <a:p>
            <a:pPr lvl="1"/>
            <a:r>
              <a:rPr lang="en-US" dirty="0" smtClean="0"/>
              <a:t>The American War of Independence, the American Revolutionary War.</a:t>
            </a:r>
          </a:p>
          <a:p>
            <a:r>
              <a:rPr lang="en-US" dirty="0" smtClean="0"/>
              <a:t>When was the war fought?</a:t>
            </a:r>
          </a:p>
          <a:p>
            <a:pPr lvl="1"/>
            <a:r>
              <a:rPr lang="en-US" dirty="0" smtClean="0"/>
              <a:t>1775-1783</a:t>
            </a:r>
          </a:p>
          <a:p>
            <a:r>
              <a:rPr lang="en-US" dirty="0" smtClean="0"/>
              <a:t>Can you quickly summarize what happened?</a:t>
            </a:r>
          </a:p>
          <a:p>
            <a:pPr lvl="1"/>
            <a:r>
              <a:rPr lang="en-US" dirty="0"/>
              <a:t>I</a:t>
            </a:r>
            <a:r>
              <a:rPr lang="en-US" dirty="0" smtClean="0"/>
              <a:t>nsurrection </a:t>
            </a:r>
            <a:r>
              <a:rPr lang="en-US" dirty="0"/>
              <a:t>by which 13 of Great Britain’s North American colonies won political independence and went on to form </a:t>
            </a:r>
            <a:r>
              <a:rPr lang="en-US" dirty="0" smtClean="0"/>
              <a:t>the United </a:t>
            </a:r>
            <a:r>
              <a:rPr lang="en-US" dirty="0"/>
              <a:t>States of America. </a:t>
            </a:r>
          </a:p>
        </p:txBody>
      </p:sp>
    </p:spTree>
    <p:extLst>
      <p:ext uri="{BB962C8B-B14F-4D97-AF65-F5344CB8AC3E}">
        <p14:creationId xmlns:p14="http://schemas.microsoft.com/office/powerpoint/2010/main" val="4100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for understanding…</a:t>
            </a:r>
            <a:endParaRPr lang="en-US" dirty="0"/>
          </a:p>
        </p:txBody>
      </p:sp>
      <p:sp>
        <p:nvSpPr>
          <p:cNvPr id="3" name="Content Placeholder 2"/>
          <p:cNvSpPr>
            <a:spLocks noGrp="1"/>
          </p:cNvSpPr>
          <p:nvPr>
            <p:ph idx="1"/>
          </p:nvPr>
        </p:nvSpPr>
        <p:spPr/>
        <p:txBody>
          <a:bodyPr>
            <a:normAutofit/>
          </a:bodyPr>
          <a:lstStyle/>
          <a:p>
            <a:r>
              <a:rPr lang="en-US" dirty="0" smtClean="0"/>
              <a:t>Why do you think the colonies wanted to separate from Britain?</a:t>
            </a:r>
          </a:p>
          <a:p>
            <a:pPr lvl="1"/>
            <a:r>
              <a:rPr lang="en-US" dirty="0" smtClean="0"/>
              <a:t>The</a:t>
            </a:r>
            <a:r>
              <a:rPr lang="en-US" dirty="0"/>
              <a:t> war followed </a:t>
            </a:r>
            <a:r>
              <a:rPr lang="en-US" dirty="0" smtClean="0"/>
              <a:t>over a decade </a:t>
            </a:r>
            <a:r>
              <a:rPr lang="en-US" dirty="0"/>
              <a:t>of growing </a:t>
            </a:r>
            <a:r>
              <a:rPr lang="en-US" u="sng" dirty="0" smtClean="0"/>
              <a:t>estrangement</a:t>
            </a:r>
            <a:r>
              <a:rPr lang="en-US" dirty="0" smtClean="0"/>
              <a:t> </a:t>
            </a:r>
            <a:r>
              <a:rPr lang="en-US" dirty="0"/>
              <a:t>between the British crown and a large and influential segment of its </a:t>
            </a:r>
            <a:r>
              <a:rPr lang="en-US" dirty="0" smtClean="0"/>
              <a:t>colonies in North</a:t>
            </a:r>
            <a:r>
              <a:rPr lang="en-US" dirty="0"/>
              <a:t> </a:t>
            </a:r>
            <a:r>
              <a:rPr lang="en-US" dirty="0" smtClean="0"/>
              <a:t>America. </a:t>
            </a:r>
            <a:r>
              <a:rPr lang="en-US" dirty="0"/>
              <a:t> </a:t>
            </a:r>
            <a:endParaRPr lang="en-US" dirty="0" smtClean="0"/>
          </a:p>
          <a:p>
            <a:pPr lvl="2"/>
            <a:r>
              <a:rPr lang="en-US" dirty="0" smtClean="0"/>
              <a:t>Why were the colonies becoming estranged?</a:t>
            </a:r>
          </a:p>
          <a:p>
            <a:pPr lvl="3"/>
            <a:r>
              <a:rPr lang="en-US" dirty="0" smtClean="0"/>
              <a:t>British </a:t>
            </a:r>
            <a:r>
              <a:rPr lang="en-US" dirty="0"/>
              <a:t>attempts to assert greater control over colonial affairs after having long adhered to a policy of salutary </a:t>
            </a:r>
            <a:r>
              <a:rPr lang="en-US" dirty="0" smtClean="0"/>
              <a:t>neglect</a:t>
            </a:r>
          </a:p>
          <a:p>
            <a:r>
              <a:rPr lang="en-US" dirty="0" smtClean="0"/>
              <a:t>What do you think… was it a civil war or international conflict?</a:t>
            </a:r>
          </a:p>
          <a:p>
            <a:pPr lvl="1"/>
            <a:r>
              <a:rPr lang="en-US" dirty="0" smtClean="0"/>
              <a:t>Until </a:t>
            </a:r>
            <a:r>
              <a:rPr lang="en-US" dirty="0"/>
              <a:t>early in 1778 the conflict was a civil war within the British Empire, but afterward it became an international war as France (in 1778), Spain (in 1779), and </a:t>
            </a:r>
            <a:r>
              <a:rPr lang="en-US" dirty="0" smtClean="0"/>
              <a:t>the Netherlands</a:t>
            </a:r>
            <a:r>
              <a:rPr lang="en-US" dirty="0"/>
              <a:t> (in 1780) joined the colonies against </a:t>
            </a:r>
            <a:r>
              <a:rPr lang="en-US" dirty="0" smtClean="0"/>
              <a:t>Britain.</a:t>
            </a:r>
            <a:endParaRPr lang="en-US" dirty="0"/>
          </a:p>
        </p:txBody>
      </p:sp>
    </p:spTree>
    <p:extLst>
      <p:ext uri="{BB962C8B-B14F-4D97-AF65-F5344CB8AC3E}">
        <p14:creationId xmlns:p14="http://schemas.microsoft.com/office/powerpoint/2010/main" val="47644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 You say you want a revolution??</a:t>
            </a:r>
            <a:endParaRPr lang="en-US" dirty="0"/>
          </a:p>
        </p:txBody>
      </p:sp>
      <p:sp>
        <p:nvSpPr>
          <p:cNvPr id="3" name="Content Placeholder 2"/>
          <p:cNvSpPr>
            <a:spLocks noGrp="1"/>
          </p:cNvSpPr>
          <p:nvPr>
            <p:ph idx="1"/>
          </p:nvPr>
        </p:nvSpPr>
        <p:spPr/>
        <p:txBody>
          <a:bodyPr/>
          <a:lstStyle/>
          <a:p>
            <a:r>
              <a:rPr lang="en-US" dirty="0"/>
              <a:t>At the start of the revolution, most of the colonists wanted to remain part of Great Britain. How could the revolutionaries get them to support independence</a:t>
            </a:r>
            <a:r>
              <a:rPr lang="en-US" dirty="0" smtClean="0"/>
              <a:t>?</a:t>
            </a:r>
          </a:p>
          <a:p>
            <a:r>
              <a:rPr lang="en-US" dirty="0" smtClean="0"/>
              <a:t>Instructions:</a:t>
            </a:r>
          </a:p>
          <a:p>
            <a:pPr lvl="1"/>
            <a:r>
              <a:rPr lang="en-US" dirty="0"/>
              <a:t>Have the class divide themselves into three groups. </a:t>
            </a:r>
            <a:endParaRPr lang="en-US" dirty="0" smtClean="0"/>
          </a:p>
          <a:p>
            <a:pPr lvl="2"/>
            <a:r>
              <a:rPr lang="en-US" dirty="0" smtClean="0"/>
              <a:t>Group </a:t>
            </a:r>
            <a:r>
              <a:rPr lang="en-US" dirty="0"/>
              <a:t>one likes basketball better than other sports. </a:t>
            </a:r>
            <a:endParaRPr lang="en-US" dirty="0" smtClean="0"/>
          </a:p>
          <a:p>
            <a:pPr lvl="2"/>
            <a:r>
              <a:rPr lang="en-US" dirty="0" smtClean="0"/>
              <a:t>Group </a:t>
            </a:r>
            <a:r>
              <a:rPr lang="en-US" dirty="0"/>
              <a:t>two likes </a:t>
            </a:r>
            <a:r>
              <a:rPr lang="en-US" dirty="0" smtClean="0"/>
              <a:t>hockey </a:t>
            </a:r>
            <a:r>
              <a:rPr lang="en-US" dirty="0"/>
              <a:t>better than other sports. </a:t>
            </a:r>
            <a:endParaRPr lang="en-US" dirty="0" smtClean="0"/>
          </a:p>
          <a:p>
            <a:pPr lvl="2"/>
            <a:r>
              <a:rPr lang="en-US" dirty="0" smtClean="0"/>
              <a:t>Group </a:t>
            </a:r>
            <a:r>
              <a:rPr lang="en-US" dirty="0"/>
              <a:t>three likes something other </a:t>
            </a:r>
            <a:r>
              <a:rPr lang="en-US" dirty="0" smtClean="0"/>
              <a:t>than hockey </a:t>
            </a:r>
            <a:r>
              <a:rPr lang="en-US" dirty="0"/>
              <a:t>or basketball (soccer, baseball, hockey, swimming, </a:t>
            </a:r>
            <a:r>
              <a:rPr lang="en-US" dirty="0" err="1"/>
              <a:t>etc</a:t>
            </a:r>
            <a:r>
              <a:rPr lang="en-US" dirty="0" smtClean="0"/>
              <a:t>).</a:t>
            </a:r>
          </a:p>
          <a:p>
            <a:pPr lvl="1"/>
            <a:r>
              <a:rPr lang="en-US" dirty="0" smtClean="0"/>
              <a:t>Basketball and hockey groups report to Ms. Underwood for your instructions.</a:t>
            </a:r>
            <a:endParaRPr lang="en-US" dirty="0"/>
          </a:p>
          <a:p>
            <a:pPr lvl="1"/>
            <a:endParaRPr lang="en-US" dirty="0"/>
          </a:p>
        </p:txBody>
      </p:sp>
    </p:spTree>
    <p:extLst>
      <p:ext uri="{BB962C8B-B14F-4D97-AF65-F5344CB8AC3E}">
        <p14:creationId xmlns:p14="http://schemas.microsoft.com/office/powerpoint/2010/main" val="175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Debrief</a:t>
            </a:r>
            <a:endParaRPr lang="en-US" dirty="0"/>
          </a:p>
        </p:txBody>
      </p:sp>
      <p:sp>
        <p:nvSpPr>
          <p:cNvPr id="3" name="Content Placeholder 2"/>
          <p:cNvSpPr>
            <a:spLocks noGrp="1"/>
          </p:cNvSpPr>
          <p:nvPr>
            <p:ph idx="1"/>
          </p:nvPr>
        </p:nvSpPr>
        <p:spPr/>
        <p:txBody>
          <a:bodyPr/>
          <a:lstStyle/>
          <a:p>
            <a:r>
              <a:rPr lang="en-US" dirty="0">
                <a:solidFill>
                  <a:schemeClr val="tx1"/>
                </a:solidFill>
              </a:rPr>
              <a:t>At the end of this time period </a:t>
            </a:r>
            <a:r>
              <a:rPr lang="en-US" dirty="0" smtClean="0">
                <a:solidFill>
                  <a:schemeClr val="tx1"/>
                </a:solidFill>
              </a:rPr>
              <a:t>did any </a:t>
            </a:r>
            <a:r>
              <a:rPr lang="en-US" dirty="0">
                <a:solidFill>
                  <a:schemeClr val="tx1"/>
                </a:solidFill>
              </a:rPr>
              <a:t>groups </a:t>
            </a:r>
            <a:r>
              <a:rPr lang="en-US" dirty="0" smtClean="0">
                <a:solidFill>
                  <a:schemeClr val="tx1"/>
                </a:solidFill>
              </a:rPr>
              <a:t>get </a:t>
            </a:r>
            <a:r>
              <a:rPr lang="en-US" dirty="0">
                <a:solidFill>
                  <a:schemeClr val="tx1"/>
                </a:solidFill>
              </a:rPr>
              <a:t>larger or </a:t>
            </a:r>
            <a:r>
              <a:rPr lang="en-US" dirty="0" smtClean="0">
                <a:solidFill>
                  <a:schemeClr val="tx1"/>
                </a:solidFill>
              </a:rPr>
              <a:t>smaller?</a:t>
            </a:r>
          </a:p>
          <a:p>
            <a:r>
              <a:rPr lang="en-US" dirty="0" smtClean="0">
                <a:solidFill>
                  <a:schemeClr val="tx1"/>
                </a:solidFill>
              </a:rPr>
              <a:t>What did you do that resulted in people moving to your group?</a:t>
            </a:r>
          </a:p>
          <a:p>
            <a:r>
              <a:rPr lang="en-US" dirty="0">
                <a:solidFill>
                  <a:schemeClr val="tx1"/>
                </a:solidFill>
              </a:rPr>
              <a:t>T</a:t>
            </a:r>
            <a:r>
              <a:rPr lang="en-US" dirty="0" smtClean="0">
                <a:solidFill>
                  <a:schemeClr val="tx1"/>
                </a:solidFill>
              </a:rPr>
              <a:t>his activity replicates what </a:t>
            </a:r>
            <a:r>
              <a:rPr lang="en-US" dirty="0">
                <a:solidFill>
                  <a:schemeClr val="tx1"/>
                </a:solidFill>
              </a:rPr>
              <a:t>the </a:t>
            </a:r>
            <a:r>
              <a:rPr lang="en-US" dirty="0" smtClean="0">
                <a:solidFill>
                  <a:schemeClr val="tx1"/>
                </a:solidFill>
              </a:rPr>
              <a:t>colonists, </a:t>
            </a:r>
            <a:r>
              <a:rPr lang="en-US" dirty="0">
                <a:solidFill>
                  <a:schemeClr val="tx1"/>
                </a:solidFill>
              </a:rPr>
              <a:t>did only they talked about independence and Great Britain not sports. </a:t>
            </a:r>
            <a:endParaRPr lang="en-US" dirty="0" smtClean="0">
              <a:solidFill>
                <a:schemeClr val="tx1"/>
              </a:solidFill>
            </a:endParaRPr>
          </a:p>
          <a:p>
            <a:r>
              <a:rPr lang="en-US" dirty="0" smtClean="0">
                <a:solidFill>
                  <a:schemeClr val="tx1"/>
                </a:solidFill>
              </a:rPr>
              <a:t>This </a:t>
            </a:r>
            <a:r>
              <a:rPr lang="en-US" dirty="0">
                <a:solidFill>
                  <a:schemeClr val="tx1"/>
                </a:solidFill>
              </a:rPr>
              <a:t>is propaganda</a:t>
            </a:r>
            <a:r>
              <a:rPr lang="en-US" dirty="0" smtClean="0">
                <a:solidFill>
                  <a:schemeClr val="tx1"/>
                </a:solidFill>
              </a:rPr>
              <a:t>.</a:t>
            </a:r>
          </a:p>
          <a:p>
            <a:r>
              <a:rPr lang="en-US" dirty="0" smtClean="0">
                <a:solidFill>
                  <a:schemeClr val="tx1"/>
                </a:solidFill>
              </a:rPr>
              <a:t>Propaganda played a key role in the revolution.</a:t>
            </a:r>
            <a:endParaRPr lang="en-US" dirty="0"/>
          </a:p>
          <a:p>
            <a:endParaRPr lang="en-US" dirty="0"/>
          </a:p>
        </p:txBody>
      </p:sp>
    </p:spTree>
    <p:extLst>
      <p:ext uri="{BB962C8B-B14F-4D97-AF65-F5344CB8AC3E}">
        <p14:creationId xmlns:p14="http://schemas.microsoft.com/office/powerpoint/2010/main" val="21445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propaganda</a:t>
            </a:r>
            <a:endParaRPr lang="en-US" dirty="0"/>
          </a:p>
        </p:txBody>
      </p:sp>
      <p:sp>
        <p:nvSpPr>
          <p:cNvPr id="3" name="Content Placeholder 2"/>
          <p:cNvSpPr>
            <a:spLocks noGrp="1"/>
          </p:cNvSpPr>
          <p:nvPr>
            <p:ph idx="1"/>
          </p:nvPr>
        </p:nvSpPr>
        <p:spPr/>
        <p:txBody>
          <a:bodyPr/>
          <a:lstStyle/>
          <a:p>
            <a:r>
              <a:rPr lang="en-US" dirty="0" smtClean="0"/>
              <a:t>What is propaganda?</a:t>
            </a:r>
          </a:p>
          <a:p>
            <a:pPr lvl="1"/>
            <a:r>
              <a:rPr lang="en-US" dirty="0" smtClean="0"/>
              <a:t>information</a:t>
            </a:r>
            <a:r>
              <a:rPr lang="en-US" dirty="0"/>
              <a:t>, ideas, or rumors deliberately spread widely to help </a:t>
            </a:r>
            <a:r>
              <a:rPr lang="en-US" dirty="0" smtClean="0"/>
              <a:t>or harm</a:t>
            </a:r>
            <a:r>
              <a:rPr lang="en-US" dirty="0"/>
              <a:t> a person, group, movement, institution, nation, </a:t>
            </a:r>
            <a:r>
              <a:rPr lang="en-US" dirty="0" smtClean="0"/>
              <a:t>etc.</a:t>
            </a:r>
          </a:p>
          <a:p>
            <a:pPr lvl="1"/>
            <a:r>
              <a:rPr lang="en-US" dirty="0" smtClean="0"/>
              <a:t>the</a:t>
            </a:r>
            <a:r>
              <a:rPr lang="en-US" dirty="0"/>
              <a:t> deliberate spreading of such information, rumors, </a:t>
            </a:r>
            <a:r>
              <a:rPr lang="en-US" dirty="0" smtClean="0"/>
              <a:t>etc.</a:t>
            </a:r>
          </a:p>
          <a:p>
            <a:pPr lvl="1"/>
            <a:r>
              <a:rPr lang="en-US" dirty="0" smtClean="0"/>
              <a:t>Beliefs, values, principles, doctrines propagated by an organization or movement.</a:t>
            </a:r>
          </a:p>
          <a:p>
            <a:r>
              <a:rPr lang="en-US" dirty="0" smtClean="0"/>
              <a:t>What are some forms that propaganda can take?</a:t>
            </a:r>
          </a:p>
          <a:p>
            <a:pPr lvl="1"/>
            <a:r>
              <a:rPr lang="en-US" dirty="0" smtClean="0"/>
              <a:t>Artwork, films, speeches, music</a:t>
            </a:r>
          </a:p>
        </p:txBody>
      </p:sp>
    </p:spTree>
    <p:extLst>
      <p:ext uri="{BB962C8B-B14F-4D97-AF65-F5344CB8AC3E}">
        <p14:creationId xmlns:p14="http://schemas.microsoft.com/office/powerpoint/2010/main" val="153568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1792</TotalTime>
  <Words>757</Words>
  <Application>Microsoft Macintosh PowerPoint</Application>
  <PresentationFormat>Widescreen</PresentationFormat>
  <Paragraphs>78</Paragraphs>
  <Slides>13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Gill Sans MT</vt:lpstr>
      <vt:lpstr>Impact</vt:lpstr>
      <vt:lpstr>Wingdings</vt:lpstr>
      <vt:lpstr>Arial</vt:lpstr>
      <vt:lpstr>Badge</vt:lpstr>
      <vt:lpstr>Agenda</vt:lpstr>
      <vt:lpstr>The American revolution</vt:lpstr>
      <vt:lpstr>Background information</vt:lpstr>
      <vt:lpstr>What our class knows about the American Revolution…</vt:lpstr>
      <vt:lpstr>Checking for understanding… </vt:lpstr>
      <vt:lpstr>Checking for understanding…</vt:lpstr>
      <vt:lpstr>Activity – You say you want a revolution??</vt:lpstr>
      <vt:lpstr>Activity Debrief</vt:lpstr>
      <vt:lpstr>propaganda</vt:lpstr>
      <vt:lpstr>Examples of Propaganda</vt:lpstr>
      <vt:lpstr>TASK – Patriots vs Loyalists propaganda</vt:lpstr>
      <vt:lpstr>Assessment</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revolution</dc:title>
  <dc:creator>Microsoft Office User</dc:creator>
  <cp:lastModifiedBy>Microsoft Office User</cp:lastModifiedBy>
  <cp:revision>25</cp:revision>
  <dcterms:created xsi:type="dcterms:W3CDTF">2016-04-26T05:00:34Z</dcterms:created>
  <dcterms:modified xsi:type="dcterms:W3CDTF">2016-04-27T19:31:29Z</dcterms:modified>
</cp:coreProperties>
</file>