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26"/>
  </p:notesMasterIdLst>
  <p:sldIdLst>
    <p:sldId id="256" r:id="rId2"/>
    <p:sldId id="322" r:id="rId3"/>
    <p:sldId id="316" r:id="rId4"/>
    <p:sldId id="279" r:id="rId5"/>
    <p:sldId id="282" r:id="rId6"/>
    <p:sldId id="283" r:id="rId7"/>
    <p:sldId id="318" r:id="rId8"/>
    <p:sldId id="315" r:id="rId9"/>
    <p:sldId id="259" r:id="rId10"/>
    <p:sldId id="286" r:id="rId11"/>
    <p:sldId id="261" r:id="rId12"/>
    <p:sldId id="267" r:id="rId13"/>
    <p:sldId id="290" r:id="rId14"/>
    <p:sldId id="292" r:id="rId15"/>
    <p:sldId id="291" r:id="rId16"/>
    <p:sldId id="296" r:id="rId17"/>
    <p:sldId id="299" r:id="rId18"/>
    <p:sldId id="300" r:id="rId19"/>
    <p:sldId id="275" r:id="rId20"/>
    <p:sldId id="301" r:id="rId21"/>
    <p:sldId id="302" r:id="rId22"/>
    <p:sldId id="276" r:id="rId23"/>
    <p:sldId id="277" r:id="rId24"/>
    <p:sldId id="323"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FF00"/>
    <a:srgbClr val="FFFF00"/>
    <a:srgbClr val="00FFFF"/>
    <a:srgbClr val="FF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0" autoAdjust="0"/>
    <p:restoredTop sz="93717" autoAdjust="0"/>
  </p:normalViewPr>
  <p:slideViewPr>
    <p:cSldViewPr>
      <p:cViewPr varScale="1">
        <p:scale>
          <a:sx n="75" d="100"/>
          <a:sy n="75" d="100"/>
        </p:scale>
        <p:origin x="-9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fld id="{494B1BA3-53CB-4EF7-91D0-BE1B1B2B1D1D}" type="slidenum">
              <a:rPr lang="en-US"/>
              <a:pPr/>
              <a:t>‹#›</a:t>
            </a:fld>
            <a:endParaRPr lang="en-US"/>
          </a:p>
        </p:txBody>
      </p:sp>
    </p:spTree>
    <p:extLst>
      <p:ext uri="{BB962C8B-B14F-4D97-AF65-F5344CB8AC3E}">
        <p14:creationId xmlns:p14="http://schemas.microsoft.com/office/powerpoint/2010/main" val="17404320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C9CE81-D1B0-41D6-A679-E6A390C9B2A8}" type="slidenum">
              <a:rPr lang="en-US"/>
              <a:pPr/>
              <a:t>1</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58764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52BBAF-5417-4646-92CA-40F2450E9450}" type="slidenum">
              <a:rPr lang="en-US"/>
              <a:pPr/>
              <a:t>12</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660682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3A132-1F9D-4CA4-8583-ED56A5223921}"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64741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A6E66-AFC7-4436-BC22-F0AB4960A1F4}" type="slidenum">
              <a:rPr lang="en-US"/>
              <a:pPr/>
              <a:t>14</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1643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B2684-5686-475E-90CB-59F49F9F4A54}" type="slidenum">
              <a:rPr lang="en-US"/>
              <a:pPr/>
              <a:t>15</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5130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0972AD-959D-48DA-BB41-267271BD05BB}" type="slidenum">
              <a:rPr lang="en-US"/>
              <a:pPr/>
              <a:t>16</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941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B12241-AFA7-48CA-BAE7-E1D32B4620C6}" type="slidenum">
              <a:rPr lang="en-US"/>
              <a:pPr/>
              <a:t>17</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647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82850-817E-446E-80AD-1099669CA167}" type="slidenum">
              <a:rPr lang="en-US"/>
              <a:pPr/>
              <a:t>18</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39671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6E15-11C0-4A7E-8740-036A05C2987B}" type="slidenum">
              <a:rPr lang="en-US"/>
              <a:pPr/>
              <a:t>19</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397649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30C310-37D6-4E95-B0E7-43B5BEC18338}" type="slidenum">
              <a:rPr lang="en-US"/>
              <a:pPr/>
              <a:t>20</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6595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72F49C-2B5A-43B2-864B-8001F4B1FA29}" type="slidenum">
              <a:rPr lang="en-US"/>
              <a:pPr/>
              <a:t>21</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44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0E630B-2B3B-4D5F-A053-7617759BDDFB}" type="slidenum">
              <a:rPr lang="en-US"/>
              <a:pPr/>
              <a:t>3</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3940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C9B62-A959-40C2-8BAC-755BA63AB740}" type="slidenum">
              <a:rPr lang="en-US"/>
              <a:pPr/>
              <a:t>22</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162276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DAFF9-5BF8-407A-A0DB-DD1FB7C638D7}" type="slidenum">
              <a:rPr lang="en-US"/>
              <a:pPr/>
              <a:t>23</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878218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r>
              <a:rPr lang="en-US"/>
              <a:t>S</a:t>
            </a:r>
            <a:fld id="{BEEDB28B-E7E9-F548-9DC7-798D2B71ADC2}" type="slidenum">
              <a:rPr lang="en-US"/>
              <a:pPr/>
              <a:t>24</a:t>
            </a:fld>
            <a:endParaRPr lang="en-US"/>
          </a:p>
        </p:txBody>
      </p:sp>
      <p:sp>
        <p:nvSpPr>
          <p:cNvPr id="169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r>
              <a:rPr lang="en-US"/>
              <a:t>As is the case with all historical events, opinions may vary on their significance or impact. What is agreed upon is that the Revolution brought an end to absolutism in France. Even when the monarchy was restored, it was not absolutist in nature. With the abolition of feudal privileges, the nobles lost their power and eventually their lands. The peasants and middle class came to possess land for the first time, and France became a nation of small landowning farmers.</a:t>
            </a:r>
          </a:p>
          <a:p>
            <a:endParaRPr lang="en-US"/>
          </a:p>
          <a:p>
            <a:r>
              <a:rPr lang="en-US"/>
              <a:t>The Revolution and the foreign wars associated with it also gave the French people a strong sense of national identity. Loyalties had shifted from a king or queen to the nation. This </a:t>
            </a:r>
            <a:r>
              <a:rPr lang="ja-JP" altLang="en-US">
                <a:latin typeface="Arial"/>
              </a:rPr>
              <a:t>“</a:t>
            </a:r>
            <a:r>
              <a:rPr lang="en-US"/>
              <a:t>nationalism</a:t>
            </a:r>
            <a:r>
              <a:rPr lang="ja-JP" altLang="en-US">
                <a:latin typeface="Arial"/>
              </a:rPr>
              <a:t>”</a:t>
            </a:r>
            <a:r>
              <a:rPr lang="en-US"/>
              <a:t> that began in France was spread by revolutionary and Napoleonic armies to the rest of Europe. The struggle for national liberation became one of the most important themes of 19th- and 20th-century European and world politics. </a:t>
            </a:r>
          </a:p>
          <a:p>
            <a:endParaRPr lang="en-US"/>
          </a:p>
          <a:p>
            <a:r>
              <a:rPr lang="en-US"/>
              <a:t>The Declaration of the Rights of Man was an outstanding example of the expression of Enlightenment ideals concerning freedom, equality, and rights. These ideals, along with the notion of equality before the law, would provide the basis for reform movements and new political philosophies in the 19th century.</a:t>
            </a:r>
          </a:p>
        </p:txBody>
      </p:sp>
    </p:spTree>
    <p:extLst>
      <p:ext uri="{BB962C8B-B14F-4D97-AF65-F5344CB8AC3E}">
        <p14:creationId xmlns:p14="http://schemas.microsoft.com/office/powerpoint/2010/main" val="1022366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B5B3F-F041-4DEE-9D80-4B40A4118836}" type="slidenum">
              <a:rPr lang="en-US"/>
              <a:pPr/>
              <a:t>4</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0087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82F2AF-1149-495D-9F6F-9DEC6D5FF8C9}" type="slidenum">
              <a:rPr lang="en-US"/>
              <a:pPr/>
              <a:t>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7181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C52E2-C5D9-446D-991A-C4327CA6A545}" type="slidenum">
              <a:rPr lang="en-US"/>
              <a:pPr/>
              <a:t>6</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998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B7B996-AF8A-4BA9-9D35-6C4CC13DE638}" type="slidenum">
              <a:rPr lang="en-US"/>
              <a:pPr/>
              <a:t>8</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627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FDC761-C07F-40AA-A4DD-7D37B6CDD74E}" type="slidenum">
              <a:rPr lang="en-US"/>
              <a:pPr/>
              <a:t>9</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15729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404FF-37E1-4838-99A7-0EBF22D57224}" type="slidenum">
              <a:rPr lang="en-US"/>
              <a:pPr/>
              <a:t>10</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2983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90A132-053F-4D69-9273-4608936E17FF}" type="slidenum">
              <a:rPr lang="en-US"/>
              <a:pPr/>
              <a:t>11</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127995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5234"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9523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5236" name="Rectangle 4"/>
          <p:cNvSpPr>
            <a:spLocks noGrp="1" noChangeArrowheads="1"/>
          </p:cNvSpPr>
          <p:nvPr>
            <p:ph type="dt" sz="quarter" idx="2"/>
          </p:nvPr>
        </p:nvSpPr>
        <p:spPr/>
        <p:txBody>
          <a:bodyPr/>
          <a:lstStyle>
            <a:lvl1pPr>
              <a:defRPr/>
            </a:lvl1pPr>
          </a:lstStyle>
          <a:p>
            <a:endParaRPr lang="en-US"/>
          </a:p>
        </p:txBody>
      </p:sp>
      <p:sp>
        <p:nvSpPr>
          <p:cNvPr id="95237" name="Rectangle 5"/>
          <p:cNvSpPr>
            <a:spLocks noGrp="1" noChangeArrowheads="1"/>
          </p:cNvSpPr>
          <p:nvPr>
            <p:ph type="ftr" sz="quarter" idx="3"/>
          </p:nvPr>
        </p:nvSpPr>
        <p:spPr/>
        <p:txBody>
          <a:bodyPr/>
          <a:lstStyle>
            <a:lvl1pPr>
              <a:defRPr/>
            </a:lvl1pPr>
          </a:lstStyle>
          <a:p>
            <a:endParaRPr lang="en-US"/>
          </a:p>
        </p:txBody>
      </p:sp>
      <p:sp>
        <p:nvSpPr>
          <p:cNvPr id="95238" name="Rectangle 6"/>
          <p:cNvSpPr>
            <a:spLocks noGrp="1" noChangeArrowheads="1"/>
          </p:cNvSpPr>
          <p:nvPr>
            <p:ph type="sldNum" sz="quarter" idx="4"/>
          </p:nvPr>
        </p:nvSpPr>
        <p:spPr/>
        <p:txBody>
          <a:bodyPr/>
          <a:lstStyle>
            <a:lvl1pPr>
              <a:defRPr/>
            </a:lvl1pPr>
          </a:lstStyle>
          <a:p>
            <a:fld id="{24B7E5DC-0F2C-487D-91DD-D10C2C6EE071}" type="slidenum">
              <a:rPr lang="en-US"/>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034DE7-4B02-4856-B657-D4B3064761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921559-A93F-495B-A9D2-D5A62794FC2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7052967-2E5D-4223-AFD8-492EDEA54D7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8F0BD5-C6F5-46C4-AA5E-5566783D1D6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0815A3C-B853-47F3-A044-9FDE65310B3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4F2C9C-BD8D-45E7-9F83-E88E852256A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B25CC6-3D63-467A-B1CA-5FB58BD98E2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0F397F-2408-49BA-A705-899356B85A6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8E7ED93-01D4-42A8-840B-6646FDC6201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C89AFE-C5A2-4CA8-8413-8DD6D11319F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0E62FA-5F97-4944-856C-377E2F9C4E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alphaModFix amt="67000"/>
            <a:lum/>
          </a:blip>
          <a:srcRect/>
          <a:tile tx="0" ty="0" sx="100000" sy="100000" flip="none" algn="tl"/>
        </a:blip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4211"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charset="0"/>
              </a:defRPr>
            </a:lvl1pPr>
          </a:lstStyle>
          <a:p>
            <a:endParaRPr lang="en-US"/>
          </a:p>
        </p:txBody>
      </p:sp>
      <p:sp>
        <p:nvSpPr>
          <p:cNvPr id="942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charset="0"/>
              </a:defRPr>
            </a:lvl1pPr>
          </a:lstStyle>
          <a:p>
            <a:endParaRPr lang="en-US"/>
          </a:p>
        </p:txBody>
      </p:sp>
      <p:sp>
        <p:nvSpPr>
          <p:cNvPr id="942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FFFFFF"/>
                  </a:outerShdw>
                </a:effectLst>
                <a:latin typeface="Arial" charset="0"/>
              </a:defRPr>
            </a:lvl1pPr>
          </a:lstStyle>
          <a:p>
            <a:fld id="{D7CF1224-01A0-48C2-BFD8-2958DBBB49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xmlns:p14="http://schemas.microsoft.com/office/powerpoint/2010/mai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ography.com/people/napoleon-942029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914400"/>
            <a:ext cx="8305800" cy="4572000"/>
          </a:xfrm>
        </p:spPr>
        <p:txBody>
          <a:bodyPr/>
          <a:lstStyle/>
          <a:p>
            <a:r>
              <a:rPr lang="en-US" dirty="0">
                <a:solidFill>
                  <a:srgbClr val="FFFFFF"/>
                </a:solidFill>
                <a:effectLst/>
              </a:rPr>
              <a:t>Napoleon</a:t>
            </a:r>
            <a:br>
              <a:rPr lang="en-US" dirty="0">
                <a:solidFill>
                  <a:srgbClr val="FFFFFF"/>
                </a:solidFill>
                <a:effectLst/>
              </a:rPr>
            </a:br>
            <a:r>
              <a:rPr lang="en-US" dirty="0">
                <a:solidFill>
                  <a:srgbClr val="FFFFFF"/>
                </a:solidFill>
                <a:effectLst/>
              </a:rPr>
              <a:t>Bonaparte</a:t>
            </a:r>
            <a:br>
              <a:rPr lang="en-US" dirty="0">
                <a:solidFill>
                  <a:srgbClr val="FFFFFF"/>
                </a:solidFill>
                <a:effectLst/>
              </a:rPr>
            </a:br>
            <a:r>
              <a:rPr lang="en-US" dirty="0">
                <a:solidFill>
                  <a:srgbClr val="FFFFFF"/>
                </a:solidFill>
                <a:effectLst/>
              </a:rPr>
              <a:t/>
            </a:r>
            <a:br>
              <a:rPr lang="en-US" dirty="0">
                <a:solidFill>
                  <a:srgbClr val="FFFFFF"/>
                </a:solidFill>
                <a:effectLst/>
              </a:rPr>
            </a:br>
            <a:r>
              <a:rPr lang="en-US" dirty="0" smtClean="0">
                <a:solidFill>
                  <a:srgbClr val="FFFFFF"/>
                </a:solidFill>
                <a:effectLst/>
              </a:rPr>
              <a:t>(1769</a:t>
            </a:r>
            <a:br>
              <a:rPr lang="en-US" dirty="0" smtClean="0">
                <a:solidFill>
                  <a:srgbClr val="FFFFFF"/>
                </a:solidFill>
                <a:effectLst/>
              </a:rPr>
            </a:br>
            <a:r>
              <a:rPr lang="en-US" dirty="0" smtClean="0">
                <a:solidFill>
                  <a:srgbClr val="FFFFFF"/>
                </a:solidFill>
                <a:effectLst/>
              </a:rPr>
              <a:t>-</a:t>
            </a:r>
            <a:r>
              <a:rPr lang="en-US" dirty="0">
                <a:solidFill>
                  <a:srgbClr val="FFFFFF"/>
                </a:solidFill>
                <a:effectLst/>
              </a:rPr>
              <a:t>1821)</a:t>
            </a:r>
          </a:p>
        </p:txBody>
      </p:sp>
      <p:pic>
        <p:nvPicPr>
          <p:cNvPr id="2052" name="Picture 4"/>
          <p:cNvPicPr>
            <a:picLocks noChangeAspect="1" noChangeArrowheads="1"/>
          </p:cNvPicPr>
          <p:nvPr/>
        </p:nvPicPr>
        <p:blipFill>
          <a:blip r:embed="rId3" cstate="print"/>
          <a:srcRect/>
          <a:stretch>
            <a:fillRect/>
          </a:stretch>
        </p:blipFill>
        <p:spPr bwMode="auto">
          <a:xfrm>
            <a:off x="762000" y="151598"/>
            <a:ext cx="2146300" cy="2362200"/>
          </a:xfrm>
          <a:prstGeom prst="rect">
            <a:avLst/>
          </a:prstGeom>
          <a:noFill/>
          <a:ln w="9525">
            <a:noFill/>
            <a:miter lim="800000"/>
            <a:headEnd/>
            <a:tailEnd/>
          </a:ln>
          <a:effectLst>
            <a:softEdge rad="127000"/>
          </a:effectLst>
        </p:spPr>
      </p:pic>
      <p:pic>
        <p:nvPicPr>
          <p:cNvPr id="2053" name="Picture 5"/>
          <p:cNvPicPr>
            <a:picLocks noChangeAspect="1" noChangeArrowheads="1"/>
          </p:cNvPicPr>
          <p:nvPr/>
        </p:nvPicPr>
        <p:blipFill>
          <a:blip r:embed="rId4" cstate="print"/>
          <a:srcRect/>
          <a:stretch>
            <a:fillRect/>
          </a:stretch>
        </p:blipFill>
        <p:spPr bwMode="auto">
          <a:xfrm>
            <a:off x="381000" y="3124200"/>
            <a:ext cx="2286000" cy="3276600"/>
          </a:xfrm>
          <a:prstGeom prst="rect">
            <a:avLst/>
          </a:prstGeom>
          <a:noFill/>
          <a:ln w="9525">
            <a:noFill/>
            <a:miter lim="800000"/>
            <a:headEnd/>
            <a:tailEnd/>
          </a:ln>
          <a:effectLst>
            <a:softEdge rad="215900"/>
          </a:effectLst>
        </p:spPr>
      </p:pic>
      <p:pic>
        <p:nvPicPr>
          <p:cNvPr id="2054" name="Picture 6"/>
          <p:cNvPicPr>
            <a:picLocks noChangeAspect="1" noChangeArrowheads="1"/>
          </p:cNvPicPr>
          <p:nvPr/>
        </p:nvPicPr>
        <p:blipFill>
          <a:blip r:embed="rId5" cstate="print"/>
          <a:srcRect/>
          <a:stretch>
            <a:fillRect/>
          </a:stretch>
        </p:blipFill>
        <p:spPr bwMode="auto">
          <a:xfrm>
            <a:off x="6172200" y="3765673"/>
            <a:ext cx="2628900" cy="2827338"/>
          </a:xfrm>
          <a:prstGeom prst="rect">
            <a:avLst/>
          </a:prstGeom>
          <a:noFill/>
          <a:ln w="9525">
            <a:noFill/>
            <a:miter lim="800000"/>
            <a:headEnd/>
            <a:tailEnd/>
          </a:ln>
          <a:effectLst>
            <a:softEdge rad="228600"/>
          </a:effectLst>
        </p:spPr>
      </p:pic>
      <p:pic>
        <p:nvPicPr>
          <p:cNvPr id="2056" name="Picture 8" descr="napoleon%20horse"/>
          <p:cNvPicPr>
            <a:picLocks noGrp="1" noChangeAspect="1" noChangeArrowheads="1"/>
          </p:cNvPicPr>
          <p:nvPr>
            <p:ph type="subTitle" idx="1"/>
          </p:nvPr>
        </p:nvPicPr>
        <p:blipFill>
          <a:blip r:embed="rId6" cstate="print"/>
          <a:srcRect/>
          <a:stretch>
            <a:fillRect/>
          </a:stretch>
        </p:blipFill>
        <p:spPr>
          <a:xfrm>
            <a:off x="6477000" y="304800"/>
            <a:ext cx="2312988" cy="2971800"/>
          </a:xfrm>
          <a:noFill/>
          <a:ln/>
          <a:effectLst>
            <a:softEdge rad="279400"/>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52399" y="1143000"/>
            <a:ext cx="4953001" cy="5105400"/>
          </a:xfrm>
        </p:spPr>
        <p:txBody>
          <a:bodyPr/>
          <a:lstStyle/>
          <a:p>
            <a:pPr marL="0" indent="0">
              <a:buNone/>
            </a:pPr>
            <a:r>
              <a:rPr lang="en-CA" sz="2800" dirty="0">
                <a:solidFill>
                  <a:srgbClr val="00B0F0"/>
                </a:solidFill>
                <a:effectLst/>
              </a:rPr>
              <a:t>In 1804</a:t>
            </a:r>
            <a:r>
              <a:rPr lang="en-CA" sz="2800" dirty="0">
                <a:solidFill>
                  <a:srgbClr val="FFFFFF"/>
                </a:solidFill>
                <a:effectLst/>
              </a:rPr>
              <a:t>, Napoleon became “Emperor of the French.” </a:t>
            </a:r>
          </a:p>
          <a:p>
            <a:pPr marL="0" indent="0">
              <a:buNone/>
            </a:pPr>
            <a:r>
              <a:rPr lang="en-CA" sz="2800" dirty="0" smtClean="0">
                <a:solidFill>
                  <a:srgbClr val="FFFFFF"/>
                </a:solidFill>
                <a:effectLst/>
              </a:rPr>
              <a:t>-&gt; As </a:t>
            </a:r>
            <a:r>
              <a:rPr lang="en-CA" sz="2800" dirty="0">
                <a:solidFill>
                  <a:srgbClr val="FFFFFF"/>
                </a:solidFill>
                <a:effectLst/>
              </a:rPr>
              <a:t>Pope Pius VIII prepared to crown the emperor, Napoleon took the crown and placed it on his head himself.  By this gesture, </a:t>
            </a:r>
            <a:r>
              <a:rPr lang="en-CA" sz="2800" dirty="0">
                <a:solidFill>
                  <a:srgbClr val="FFC000"/>
                </a:solidFill>
                <a:effectLst/>
              </a:rPr>
              <a:t>Napoleon showed that he did not bow to any authority.</a:t>
            </a:r>
          </a:p>
          <a:p>
            <a:pPr marL="0" indent="0">
              <a:buNone/>
            </a:pPr>
            <a:r>
              <a:rPr lang="en-CA" sz="2800" dirty="0" smtClean="0">
                <a:solidFill>
                  <a:srgbClr val="FFFFFF"/>
                </a:solidFill>
                <a:effectLst/>
              </a:rPr>
              <a:t>-&gt; He </a:t>
            </a:r>
            <a:r>
              <a:rPr lang="en-CA" sz="2800" dirty="0">
                <a:solidFill>
                  <a:srgbClr val="FFFFFF"/>
                </a:solidFill>
                <a:effectLst/>
              </a:rPr>
              <a:t>then proceeded to crown his wife, the Empress Josephine.</a:t>
            </a:r>
          </a:p>
        </p:txBody>
      </p:sp>
      <p:sp>
        <p:nvSpPr>
          <p:cNvPr id="41988" name="Text Box 4"/>
          <p:cNvSpPr txBox="1">
            <a:spLocks noChangeArrowheads="1"/>
          </p:cNvSpPr>
          <p:nvPr/>
        </p:nvSpPr>
        <p:spPr bwMode="auto">
          <a:xfrm>
            <a:off x="374073" y="304800"/>
            <a:ext cx="8534400" cy="701675"/>
          </a:xfrm>
          <a:prstGeom prst="rect">
            <a:avLst/>
          </a:prstGeom>
          <a:noFill/>
          <a:ln w="9525">
            <a:noFill/>
            <a:miter lim="800000"/>
            <a:headEnd/>
            <a:tailEnd/>
          </a:ln>
          <a:effectLst/>
        </p:spPr>
        <p:txBody>
          <a:bodyPr>
            <a:spAutoFit/>
          </a:bodyPr>
          <a:lstStyle/>
          <a:p>
            <a:pPr eaLnBrk="1" hangingPunct="1"/>
            <a:r>
              <a:rPr lang="en-US" sz="4000" dirty="0">
                <a:solidFill>
                  <a:srgbClr val="FFFF00"/>
                </a:solidFill>
                <a:effectLst/>
              </a:rPr>
              <a:t>Emperor Napoleon</a:t>
            </a:r>
          </a:p>
        </p:txBody>
      </p:sp>
      <p:pic>
        <p:nvPicPr>
          <p:cNvPr id="41990" name="Picture 6" descr="consecration_of_napoleon_detail"/>
          <p:cNvPicPr>
            <a:picLocks noChangeAspect="1" noChangeArrowheads="1"/>
          </p:cNvPicPr>
          <p:nvPr/>
        </p:nvPicPr>
        <p:blipFill>
          <a:blip r:embed="rId3" cstate="print">
            <a:lum contrast="6000"/>
          </a:blip>
          <a:srcRect r="3416" b="1234"/>
          <a:stretch>
            <a:fillRect/>
          </a:stretch>
        </p:blipFill>
        <p:spPr bwMode="auto">
          <a:xfrm>
            <a:off x="4901190" y="304800"/>
            <a:ext cx="4021138" cy="6400800"/>
          </a:xfrm>
          <a:prstGeom prst="rect">
            <a:avLst/>
          </a:prstGeom>
          <a:noFill/>
          <a:ln w="19050">
            <a:solidFill>
              <a:schemeClr val="bg2"/>
            </a:solidFill>
            <a:miter lim="800000"/>
            <a:headEnd/>
            <a:tailEnd/>
          </a:ln>
          <a:effectLst>
            <a:softEdge rad="2540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152400"/>
            <a:ext cx="8534400" cy="823913"/>
          </a:xfrm>
          <a:prstGeom prst="rect">
            <a:avLst/>
          </a:prstGeom>
          <a:noFill/>
          <a:ln w="9525">
            <a:noFill/>
            <a:miter lim="800000"/>
            <a:headEnd/>
            <a:tailEnd/>
          </a:ln>
          <a:effectLst/>
        </p:spPr>
        <p:txBody>
          <a:bodyPr>
            <a:spAutoFit/>
          </a:bodyPr>
          <a:lstStyle/>
          <a:p>
            <a:pPr algn="ctr" eaLnBrk="1" hangingPunct="1">
              <a:spcBef>
                <a:spcPct val="50000"/>
              </a:spcBef>
            </a:pPr>
            <a:r>
              <a:rPr lang="en-US" sz="4800" dirty="0" smtClean="0">
                <a:solidFill>
                  <a:srgbClr val="FFFF00"/>
                </a:solidFill>
                <a:effectLst/>
              </a:rPr>
              <a:t> </a:t>
            </a:r>
            <a:r>
              <a:rPr lang="en-US" sz="4800" dirty="0" smtClean="0">
                <a:solidFill>
                  <a:srgbClr val="FFFF00"/>
                </a:solidFill>
                <a:effectLst/>
              </a:rPr>
              <a:t>Code </a:t>
            </a:r>
            <a:r>
              <a:rPr lang="en-US" sz="4800" dirty="0">
                <a:solidFill>
                  <a:srgbClr val="FFFF00"/>
                </a:solidFill>
                <a:effectLst/>
              </a:rPr>
              <a:t>Napoleon, 1804</a:t>
            </a:r>
          </a:p>
        </p:txBody>
      </p:sp>
      <p:sp>
        <p:nvSpPr>
          <p:cNvPr id="8195" name="Text Box 3"/>
          <p:cNvSpPr txBox="1">
            <a:spLocks noChangeArrowheads="1"/>
          </p:cNvSpPr>
          <p:nvPr/>
        </p:nvSpPr>
        <p:spPr bwMode="auto">
          <a:xfrm>
            <a:off x="228600" y="997095"/>
            <a:ext cx="9144000" cy="1569660"/>
          </a:xfrm>
          <a:prstGeom prst="rect">
            <a:avLst/>
          </a:prstGeom>
          <a:noFill/>
          <a:ln w="9525">
            <a:noFill/>
            <a:miter lim="800000"/>
            <a:headEnd/>
            <a:tailEnd/>
          </a:ln>
          <a:effectLst/>
        </p:spPr>
        <p:txBody>
          <a:bodyPr wrap="square">
            <a:spAutoFit/>
          </a:bodyPr>
          <a:lstStyle/>
          <a:p>
            <a:pPr eaLnBrk="1" hangingPunct="1">
              <a:spcBef>
                <a:spcPts val="0"/>
              </a:spcBef>
              <a:buClr>
                <a:schemeClr val="hlink"/>
              </a:buClr>
              <a:buSzPct val="65000"/>
            </a:pPr>
            <a:r>
              <a:rPr lang="en-CA" sz="3200" dirty="0" smtClean="0">
                <a:solidFill>
                  <a:srgbClr val="FFFFFF"/>
                </a:solidFill>
              </a:rPr>
              <a:t>It influenced </a:t>
            </a:r>
            <a:r>
              <a:rPr lang="en-CA" sz="3200" dirty="0">
                <a:solidFill>
                  <a:srgbClr val="FFFFFF"/>
                </a:solidFill>
              </a:rPr>
              <a:t>French law to the present.</a:t>
            </a:r>
            <a:endParaRPr lang="en-US" sz="3200" dirty="0" smtClean="0">
              <a:solidFill>
                <a:srgbClr val="FFFFFF"/>
              </a:solidFill>
              <a:effectLst/>
            </a:endParaRPr>
          </a:p>
          <a:p>
            <a:pPr eaLnBrk="1" hangingPunct="1">
              <a:spcBef>
                <a:spcPts val="0"/>
              </a:spcBef>
              <a:buClr>
                <a:schemeClr val="hlink"/>
              </a:buClr>
              <a:buSzPct val="65000"/>
            </a:pPr>
            <a:r>
              <a:rPr lang="en-US" sz="3200" dirty="0" smtClean="0">
                <a:solidFill>
                  <a:srgbClr val="FFFFFF"/>
                </a:solidFill>
                <a:effectLst/>
              </a:rPr>
              <a:t>It </a:t>
            </a:r>
            <a:r>
              <a:rPr lang="en-US" sz="3200" dirty="0">
                <a:solidFill>
                  <a:srgbClr val="FFFFFF"/>
                </a:solidFill>
                <a:effectLst/>
              </a:rPr>
              <a:t>divides civil law </a:t>
            </a:r>
            <a:r>
              <a:rPr lang="en-US" sz="3200" dirty="0" smtClean="0">
                <a:solidFill>
                  <a:srgbClr val="FFFFFF"/>
                </a:solidFill>
                <a:effectLst/>
              </a:rPr>
              <a:t>into</a:t>
            </a:r>
            <a:r>
              <a:rPr lang="en-US" sz="3200" dirty="0">
                <a:solidFill>
                  <a:srgbClr val="FFFFFF"/>
                </a:solidFill>
                <a:effectLst/>
              </a:rPr>
              <a:t> </a:t>
            </a:r>
            <a:r>
              <a:rPr lang="en-US" sz="3200" dirty="0" smtClean="0">
                <a:solidFill>
                  <a:srgbClr val="FFFFFF"/>
                </a:solidFill>
                <a:effectLst/>
              </a:rPr>
              <a:t>:</a:t>
            </a:r>
            <a:r>
              <a:rPr lang="en-US" sz="3200" dirty="0" smtClean="0">
                <a:solidFill>
                  <a:schemeClr val="accent5">
                    <a:lumMod val="20000"/>
                    <a:lumOff val="80000"/>
                  </a:schemeClr>
                </a:solidFill>
                <a:effectLst/>
              </a:rPr>
              <a:t> </a:t>
            </a:r>
          </a:p>
          <a:p>
            <a:pPr eaLnBrk="1" hangingPunct="1">
              <a:spcBef>
                <a:spcPts val="0"/>
              </a:spcBef>
              <a:buClr>
                <a:schemeClr val="hlink"/>
              </a:buClr>
              <a:buSzPct val="65000"/>
            </a:pPr>
            <a:r>
              <a:rPr lang="en-US" sz="3200" dirty="0" smtClean="0">
                <a:solidFill>
                  <a:srgbClr val="92D050"/>
                </a:solidFill>
                <a:effectLst/>
              </a:rPr>
              <a:t>Personal</a:t>
            </a:r>
            <a:r>
              <a:rPr lang="en-US" sz="3200" dirty="0" smtClean="0">
                <a:solidFill>
                  <a:schemeClr val="accent5">
                    <a:lumMod val="20000"/>
                    <a:lumOff val="80000"/>
                  </a:schemeClr>
                </a:solidFill>
                <a:effectLst/>
              </a:rPr>
              <a:t> </a:t>
            </a:r>
            <a:r>
              <a:rPr lang="en-US" sz="3200" dirty="0" smtClean="0">
                <a:solidFill>
                  <a:srgbClr val="FFFFFF"/>
                </a:solidFill>
                <a:effectLst/>
              </a:rPr>
              <a:t>status</a:t>
            </a:r>
            <a:r>
              <a:rPr lang="en-US" sz="3200" dirty="0" smtClean="0">
                <a:solidFill>
                  <a:schemeClr val="accent5">
                    <a:lumMod val="20000"/>
                    <a:lumOff val="80000"/>
                  </a:schemeClr>
                </a:solidFill>
                <a:effectLst/>
              </a:rPr>
              <a:t>/ </a:t>
            </a:r>
            <a:r>
              <a:rPr lang="en-US" sz="3200" dirty="0" smtClean="0">
                <a:solidFill>
                  <a:srgbClr val="92D050"/>
                </a:solidFill>
                <a:effectLst/>
              </a:rPr>
              <a:t>Property</a:t>
            </a:r>
            <a:r>
              <a:rPr lang="en-US" sz="3200" dirty="0" smtClean="0">
                <a:solidFill>
                  <a:schemeClr val="accent5">
                    <a:lumMod val="20000"/>
                    <a:lumOff val="80000"/>
                  </a:schemeClr>
                </a:solidFill>
                <a:effectLst/>
              </a:rPr>
              <a:t>/</a:t>
            </a:r>
            <a:r>
              <a:rPr lang="en-US" sz="3200" dirty="0" smtClean="0">
                <a:solidFill>
                  <a:srgbClr val="92D050"/>
                </a:solidFill>
                <a:effectLst/>
              </a:rPr>
              <a:t>acquisition </a:t>
            </a:r>
            <a:r>
              <a:rPr lang="en-US" sz="3200" dirty="0">
                <a:solidFill>
                  <a:srgbClr val="92D050"/>
                </a:solidFill>
                <a:effectLst/>
              </a:rPr>
              <a:t>of property</a:t>
            </a:r>
            <a:r>
              <a:rPr lang="en-US" sz="3200" dirty="0">
                <a:solidFill>
                  <a:schemeClr val="accent5">
                    <a:lumMod val="20000"/>
                    <a:lumOff val="80000"/>
                  </a:schemeClr>
                </a:solidFill>
                <a:effectLst/>
              </a:rPr>
              <a:t>.</a:t>
            </a:r>
          </a:p>
        </p:txBody>
      </p:sp>
      <p:pic>
        <p:nvPicPr>
          <p:cNvPr id="8197" name="Picture 5" descr="Code Civil des Francais"/>
          <p:cNvPicPr>
            <a:picLocks noChangeAspect="1" noChangeArrowheads="1"/>
          </p:cNvPicPr>
          <p:nvPr/>
        </p:nvPicPr>
        <p:blipFill>
          <a:blip r:embed="rId3" cstate="print">
            <a:lum bright="-6000" contrast="6000"/>
          </a:blip>
          <a:srcRect t="1852" r="8960" b="5556"/>
          <a:stretch>
            <a:fillRect/>
          </a:stretch>
        </p:blipFill>
        <p:spPr bwMode="auto">
          <a:xfrm>
            <a:off x="6661944" y="2566755"/>
            <a:ext cx="2482056" cy="4278102"/>
          </a:xfrm>
          <a:prstGeom prst="rect">
            <a:avLst/>
          </a:prstGeom>
          <a:noFill/>
          <a:ln w="9525">
            <a:solidFill>
              <a:schemeClr val="bg2"/>
            </a:solidFill>
            <a:miter lim="800000"/>
            <a:headEnd/>
            <a:tailEnd/>
          </a:ln>
          <a:effectLst>
            <a:softEdge rad="76200"/>
          </a:effectLst>
        </p:spPr>
      </p:pic>
      <p:sp>
        <p:nvSpPr>
          <p:cNvPr id="8198" name="Text Box 6"/>
          <p:cNvSpPr txBox="1">
            <a:spLocks noChangeArrowheads="1"/>
          </p:cNvSpPr>
          <p:nvPr/>
        </p:nvSpPr>
        <p:spPr bwMode="auto">
          <a:xfrm>
            <a:off x="76200" y="2608319"/>
            <a:ext cx="8229600" cy="4031873"/>
          </a:xfrm>
          <a:prstGeom prst="rect">
            <a:avLst/>
          </a:prstGeom>
          <a:noFill/>
          <a:ln w="9525">
            <a:noFill/>
            <a:miter lim="800000"/>
            <a:headEnd/>
            <a:tailEnd/>
          </a:ln>
          <a:effectLst/>
        </p:spPr>
        <p:txBody>
          <a:bodyPr wrap="square">
            <a:spAutoFit/>
          </a:bodyPr>
          <a:lstStyle/>
          <a:p>
            <a:pPr eaLnBrk="1" hangingPunct="1">
              <a:spcBef>
                <a:spcPts val="0"/>
              </a:spcBef>
              <a:buClr>
                <a:schemeClr val="hlink"/>
              </a:buClr>
              <a:buSzPct val="65000"/>
            </a:pPr>
            <a:r>
              <a:rPr lang="en-US" sz="3200" dirty="0" smtClean="0">
                <a:solidFill>
                  <a:srgbClr val="FFFF00"/>
                </a:solidFill>
                <a:effectLst/>
              </a:rPr>
              <a:t>Purpose :</a:t>
            </a:r>
          </a:p>
          <a:p>
            <a:pPr eaLnBrk="1" hangingPunct="1">
              <a:spcBef>
                <a:spcPts val="0"/>
              </a:spcBef>
              <a:buClr>
                <a:schemeClr val="hlink"/>
              </a:buClr>
              <a:buSzPct val="65000"/>
            </a:pPr>
            <a:r>
              <a:rPr lang="en-US" sz="3200" dirty="0" smtClean="0">
                <a:solidFill>
                  <a:schemeClr val="accent5">
                    <a:lumMod val="20000"/>
                    <a:lumOff val="80000"/>
                  </a:schemeClr>
                </a:solidFill>
                <a:effectLst/>
              </a:rPr>
              <a:t>-&gt; Reform </a:t>
            </a:r>
            <a:r>
              <a:rPr lang="en-US" sz="3200" dirty="0">
                <a:solidFill>
                  <a:schemeClr val="accent5">
                    <a:lumMod val="20000"/>
                    <a:lumOff val="80000"/>
                  </a:schemeClr>
                </a:solidFill>
                <a:effectLst/>
              </a:rPr>
              <a:t>the French </a:t>
            </a:r>
            <a:r>
              <a:rPr lang="en-US" sz="3200" dirty="0" smtClean="0">
                <a:solidFill>
                  <a:schemeClr val="accent5">
                    <a:lumMod val="20000"/>
                    <a:lumOff val="80000"/>
                  </a:schemeClr>
                </a:solidFill>
                <a:effectLst/>
              </a:rPr>
              <a:t>legal </a:t>
            </a:r>
            <a:r>
              <a:rPr lang="en-US" sz="3200" dirty="0">
                <a:solidFill>
                  <a:schemeClr val="accent5">
                    <a:lumMod val="20000"/>
                    <a:lumOff val="80000"/>
                  </a:schemeClr>
                </a:solidFill>
                <a:effectLst/>
              </a:rPr>
              <a:t>code to </a:t>
            </a:r>
            <a:endParaRPr lang="en-US" sz="3200" dirty="0" smtClean="0">
              <a:solidFill>
                <a:schemeClr val="accent5">
                  <a:lumMod val="20000"/>
                  <a:lumOff val="80000"/>
                </a:schemeClr>
              </a:solidFill>
              <a:effectLst/>
            </a:endParaRPr>
          </a:p>
          <a:p>
            <a:pPr eaLnBrk="1" hangingPunct="1">
              <a:spcBef>
                <a:spcPts val="0"/>
              </a:spcBef>
              <a:buClr>
                <a:schemeClr val="hlink"/>
              </a:buClr>
              <a:buSzPct val="65000"/>
            </a:pPr>
            <a:r>
              <a:rPr lang="en-US" sz="3200" dirty="0" smtClean="0">
                <a:solidFill>
                  <a:srgbClr val="FFC000"/>
                </a:solidFill>
                <a:effectLst/>
              </a:rPr>
              <a:t>reflect</a:t>
            </a:r>
            <a:r>
              <a:rPr lang="en-US" sz="3200" dirty="0" smtClean="0">
                <a:solidFill>
                  <a:schemeClr val="accent5">
                    <a:lumMod val="20000"/>
                    <a:lumOff val="80000"/>
                  </a:schemeClr>
                </a:solidFill>
                <a:effectLst/>
              </a:rPr>
              <a:t> </a:t>
            </a:r>
            <a:r>
              <a:rPr lang="en-US" sz="3200" dirty="0">
                <a:solidFill>
                  <a:srgbClr val="FFC000"/>
                </a:solidFill>
                <a:effectLst/>
              </a:rPr>
              <a:t>the principles </a:t>
            </a:r>
            <a:r>
              <a:rPr lang="en-US" sz="3200" dirty="0" smtClean="0">
                <a:solidFill>
                  <a:srgbClr val="FFC000"/>
                </a:solidFill>
                <a:effectLst/>
              </a:rPr>
              <a:t>of </a:t>
            </a:r>
            <a:r>
              <a:rPr lang="en-US" sz="3200" dirty="0">
                <a:solidFill>
                  <a:srgbClr val="FFC000"/>
                </a:solidFill>
                <a:effectLst/>
              </a:rPr>
              <a:t>the Fr. </a:t>
            </a:r>
            <a:r>
              <a:rPr lang="en-US" sz="3200" dirty="0" smtClean="0">
                <a:solidFill>
                  <a:srgbClr val="FFC000"/>
                </a:solidFill>
                <a:effectLst/>
              </a:rPr>
              <a:t>Rev.</a:t>
            </a:r>
            <a:endParaRPr lang="en-US" sz="3200" dirty="0">
              <a:solidFill>
                <a:srgbClr val="FFC000"/>
              </a:solidFill>
              <a:effectLst/>
            </a:endParaRPr>
          </a:p>
          <a:p>
            <a:pPr eaLnBrk="1" hangingPunct="1">
              <a:spcBef>
                <a:spcPts val="0"/>
              </a:spcBef>
              <a:buClr>
                <a:schemeClr val="hlink"/>
              </a:buClr>
              <a:buSzPct val="65000"/>
            </a:pPr>
            <a:r>
              <a:rPr lang="en-CA" sz="2400" i="1" dirty="0" smtClean="0">
                <a:solidFill>
                  <a:schemeClr val="accent5">
                    <a:lumMod val="20000"/>
                    <a:lumOff val="80000"/>
                  </a:schemeClr>
                </a:solidFill>
              </a:rPr>
              <a:t>“all </a:t>
            </a:r>
            <a:r>
              <a:rPr lang="en-CA" sz="2400" i="1" dirty="0">
                <a:solidFill>
                  <a:schemeClr val="accent5">
                    <a:lumMod val="20000"/>
                    <a:lumOff val="80000"/>
                  </a:schemeClr>
                </a:solidFill>
              </a:rPr>
              <a:t>men were equal before the law and </a:t>
            </a:r>
            <a:endParaRPr lang="en-CA" sz="2400" i="1" dirty="0" smtClean="0">
              <a:solidFill>
                <a:schemeClr val="accent5">
                  <a:lumMod val="20000"/>
                  <a:lumOff val="80000"/>
                </a:schemeClr>
              </a:solidFill>
            </a:endParaRPr>
          </a:p>
          <a:p>
            <a:pPr eaLnBrk="1" hangingPunct="1">
              <a:spcBef>
                <a:spcPts val="0"/>
              </a:spcBef>
              <a:buClr>
                <a:schemeClr val="hlink"/>
              </a:buClr>
              <a:buSzPct val="65000"/>
            </a:pPr>
            <a:r>
              <a:rPr lang="en-CA" sz="2400" i="1" dirty="0" smtClean="0">
                <a:solidFill>
                  <a:schemeClr val="accent5">
                    <a:lumMod val="20000"/>
                    <a:lumOff val="80000"/>
                  </a:schemeClr>
                </a:solidFill>
              </a:rPr>
              <a:t>guaranteed </a:t>
            </a:r>
            <a:r>
              <a:rPr lang="en-CA" sz="2400" i="1" dirty="0">
                <a:solidFill>
                  <a:schemeClr val="accent5">
                    <a:lumMod val="20000"/>
                    <a:lumOff val="80000"/>
                  </a:schemeClr>
                </a:solidFill>
              </a:rPr>
              <a:t>freedom of religion as well as a </a:t>
            </a:r>
            <a:endParaRPr lang="en-CA" sz="2400" i="1" dirty="0" smtClean="0">
              <a:solidFill>
                <a:schemeClr val="accent5">
                  <a:lumMod val="20000"/>
                  <a:lumOff val="80000"/>
                </a:schemeClr>
              </a:solidFill>
            </a:endParaRPr>
          </a:p>
          <a:p>
            <a:pPr eaLnBrk="1" hangingPunct="1">
              <a:spcBef>
                <a:spcPts val="0"/>
              </a:spcBef>
              <a:buClr>
                <a:schemeClr val="hlink"/>
              </a:buClr>
              <a:buSzPct val="65000"/>
            </a:pPr>
            <a:r>
              <a:rPr lang="en-CA" sz="2400" i="1" dirty="0" smtClean="0">
                <a:solidFill>
                  <a:schemeClr val="accent5">
                    <a:lumMod val="20000"/>
                    <a:lumOff val="80000"/>
                  </a:schemeClr>
                </a:solidFill>
              </a:rPr>
              <a:t>person’s </a:t>
            </a:r>
            <a:r>
              <a:rPr lang="en-CA" sz="2400" i="1" dirty="0">
                <a:solidFill>
                  <a:schemeClr val="accent5">
                    <a:lumMod val="20000"/>
                    <a:lumOff val="80000"/>
                  </a:schemeClr>
                </a:solidFill>
              </a:rPr>
              <a:t>right to work in any </a:t>
            </a:r>
            <a:r>
              <a:rPr lang="en-CA" sz="2400" i="1" dirty="0" smtClean="0">
                <a:solidFill>
                  <a:schemeClr val="accent5">
                    <a:lumMod val="20000"/>
                    <a:lumOff val="80000"/>
                  </a:schemeClr>
                </a:solidFill>
              </a:rPr>
              <a:t>occupation”</a:t>
            </a:r>
            <a:endParaRPr lang="en-US" sz="2400" i="1" dirty="0">
              <a:solidFill>
                <a:schemeClr val="accent5">
                  <a:lumMod val="20000"/>
                  <a:lumOff val="80000"/>
                </a:schemeClr>
              </a:solidFill>
              <a:effectLst/>
            </a:endParaRPr>
          </a:p>
          <a:p>
            <a:pPr eaLnBrk="1" hangingPunct="1">
              <a:spcBef>
                <a:spcPts val="0"/>
              </a:spcBef>
              <a:buClr>
                <a:schemeClr val="hlink"/>
              </a:buClr>
              <a:buSzPct val="65000"/>
            </a:pPr>
            <a:endParaRPr lang="en-US" sz="2400" i="1" dirty="0" smtClean="0">
              <a:solidFill>
                <a:schemeClr val="accent5">
                  <a:lumMod val="20000"/>
                  <a:lumOff val="80000"/>
                </a:schemeClr>
              </a:solidFill>
              <a:effectLst/>
            </a:endParaRPr>
          </a:p>
          <a:p>
            <a:pPr eaLnBrk="1" hangingPunct="1">
              <a:spcBef>
                <a:spcPts val="0"/>
              </a:spcBef>
              <a:buClr>
                <a:schemeClr val="hlink"/>
              </a:buClr>
              <a:buSzPct val="65000"/>
            </a:pPr>
            <a:r>
              <a:rPr lang="en-US" sz="3200" dirty="0" smtClean="0">
                <a:solidFill>
                  <a:schemeClr val="accent5">
                    <a:lumMod val="20000"/>
                    <a:lumOff val="80000"/>
                  </a:schemeClr>
                </a:solidFill>
                <a:effectLst/>
              </a:rPr>
              <a:t>-&gt; Create </a:t>
            </a:r>
            <a:r>
              <a:rPr lang="en-US" sz="3200" dirty="0">
                <a:solidFill>
                  <a:schemeClr val="accent5">
                    <a:lumMod val="20000"/>
                    <a:lumOff val="80000"/>
                  </a:schemeClr>
                </a:solidFill>
                <a:effectLst/>
              </a:rPr>
              <a:t>one </a:t>
            </a:r>
            <a:r>
              <a:rPr lang="en-US" sz="3200" dirty="0">
                <a:solidFill>
                  <a:srgbClr val="FFC000"/>
                </a:solidFill>
                <a:effectLst/>
              </a:rPr>
              <a:t>law code for France</a:t>
            </a:r>
            <a:r>
              <a:rPr lang="en-US" sz="3200" dirty="0" smtClean="0">
                <a:solidFill>
                  <a:schemeClr val="accent5">
                    <a:lumMod val="20000"/>
                    <a:lumOff val="80000"/>
                  </a:schemeClr>
                </a:solidFill>
                <a:effectLst/>
              </a:rPr>
              <a:t>.</a:t>
            </a:r>
          </a:p>
          <a:p>
            <a:pPr eaLnBrk="1" hangingPunct="1">
              <a:spcBef>
                <a:spcPts val="0"/>
              </a:spcBef>
              <a:buClr>
                <a:schemeClr val="hlink"/>
              </a:buClr>
              <a:buSzPct val="65000"/>
            </a:pPr>
            <a:endParaRPr lang="en-US" sz="3200" dirty="0">
              <a:solidFill>
                <a:schemeClr val="accent5">
                  <a:lumMod val="20000"/>
                  <a:lumOff val="80000"/>
                </a:schemeClr>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457200" y="4219359"/>
            <a:ext cx="3124200" cy="400110"/>
          </a:xfrm>
          <a:prstGeom prst="rect">
            <a:avLst/>
          </a:prstGeom>
          <a:noFill/>
          <a:ln w="9525">
            <a:noFill/>
            <a:miter lim="800000"/>
            <a:headEnd/>
            <a:tailEnd/>
          </a:ln>
          <a:effectLst/>
        </p:spPr>
        <p:txBody>
          <a:bodyPr wrap="square">
            <a:spAutoFit/>
          </a:bodyPr>
          <a:lstStyle/>
          <a:p>
            <a:pPr algn="ctr" eaLnBrk="1" hangingPunct="1">
              <a:spcBef>
                <a:spcPct val="50000"/>
              </a:spcBef>
            </a:pPr>
            <a:r>
              <a:rPr lang="en-US" sz="2000" dirty="0">
                <a:solidFill>
                  <a:srgbClr val="FFFFFF"/>
                </a:solidFill>
                <a:effectLst/>
              </a:rPr>
              <a:t>Napoleon’s Bed Chamber</a:t>
            </a:r>
          </a:p>
        </p:txBody>
      </p:sp>
      <p:pic>
        <p:nvPicPr>
          <p:cNvPr id="14339" name="Picture 3" descr="Napoleon's Bed Chamber"/>
          <p:cNvPicPr>
            <a:picLocks noChangeAspect="1" noChangeArrowheads="1"/>
          </p:cNvPicPr>
          <p:nvPr/>
        </p:nvPicPr>
        <p:blipFill>
          <a:blip r:embed="rId3" cstate="print"/>
          <a:srcRect/>
          <a:stretch>
            <a:fillRect/>
          </a:stretch>
        </p:blipFill>
        <p:spPr bwMode="auto">
          <a:xfrm>
            <a:off x="304800" y="381000"/>
            <a:ext cx="3886200" cy="3838359"/>
          </a:xfrm>
          <a:prstGeom prst="rect">
            <a:avLst/>
          </a:prstGeom>
          <a:noFill/>
          <a:ln w="9525">
            <a:solidFill>
              <a:schemeClr val="bg2"/>
            </a:solidFill>
            <a:miter lim="800000"/>
            <a:headEnd/>
            <a:tailEnd/>
          </a:ln>
          <a:effectLst>
            <a:softEdge rad="114300"/>
          </a:effectLst>
        </p:spPr>
      </p:pic>
      <p:pic>
        <p:nvPicPr>
          <p:cNvPr id="4" name="Picture 3" descr="napoleonthrone"/>
          <p:cNvPicPr>
            <a:picLocks noChangeAspect="1" noChangeArrowheads="1"/>
          </p:cNvPicPr>
          <p:nvPr/>
        </p:nvPicPr>
        <p:blipFill>
          <a:blip r:embed="rId4" cstate="print">
            <a:lum bright="-6000" contrast="6000"/>
          </a:blip>
          <a:srcRect t="970" r="4672" b="11650"/>
          <a:stretch>
            <a:fillRect/>
          </a:stretch>
        </p:blipFill>
        <p:spPr bwMode="auto">
          <a:xfrm>
            <a:off x="5562600" y="204679"/>
            <a:ext cx="2850696" cy="4191000"/>
          </a:xfrm>
          <a:prstGeom prst="rect">
            <a:avLst/>
          </a:prstGeom>
          <a:noFill/>
          <a:ln w="19050">
            <a:solidFill>
              <a:schemeClr val="bg2"/>
            </a:solidFill>
            <a:miter lim="800000"/>
            <a:headEnd/>
            <a:tailEnd/>
          </a:ln>
          <a:effectLst>
            <a:softEdge rad="114300"/>
          </a:effectLst>
        </p:spPr>
      </p:pic>
      <p:pic>
        <p:nvPicPr>
          <p:cNvPr id="5" name="Picture 3" descr="Napoleon-Throne"/>
          <p:cNvPicPr>
            <a:picLocks noChangeAspect="1" noChangeArrowheads="1"/>
          </p:cNvPicPr>
          <p:nvPr/>
        </p:nvPicPr>
        <p:blipFill>
          <a:blip r:embed="rId5" cstate="print">
            <a:lum contrast="6000"/>
          </a:blip>
          <a:srcRect/>
          <a:stretch>
            <a:fillRect/>
          </a:stretch>
        </p:blipFill>
        <p:spPr bwMode="auto">
          <a:xfrm>
            <a:off x="3699164" y="3019269"/>
            <a:ext cx="2087008" cy="3200400"/>
          </a:xfrm>
          <a:prstGeom prst="rect">
            <a:avLst/>
          </a:prstGeom>
          <a:noFill/>
          <a:ln w="9525">
            <a:solidFill>
              <a:schemeClr val="bg2"/>
            </a:solidFill>
            <a:miter lim="800000"/>
            <a:headEnd/>
            <a:tailEnd/>
          </a:ln>
        </p:spPr>
      </p:pic>
      <p:sp>
        <p:nvSpPr>
          <p:cNvPr id="2" name="Rectangle 1"/>
          <p:cNvSpPr/>
          <p:nvPr/>
        </p:nvSpPr>
        <p:spPr>
          <a:xfrm>
            <a:off x="5949298" y="4381824"/>
            <a:ext cx="2077299" cy="369332"/>
          </a:xfrm>
          <a:prstGeom prst="rect">
            <a:avLst/>
          </a:prstGeom>
        </p:spPr>
        <p:txBody>
          <a:bodyPr wrap="none">
            <a:spAutoFit/>
          </a:bodyPr>
          <a:lstStyle/>
          <a:p>
            <a:pPr algn="ctr" eaLnBrk="1" hangingPunct="1">
              <a:spcBef>
                <a:spcPct val="50000"/>
              </a:spcBef>
            </a:pPr>
            <a:r>
              <a:rPr lang="en-US">
                <a:solidFill>
                  <a:srgbClr val="FFFFFF"/>
                </a:solidFill>
                <a:effectLst/>
              </a:rPr>
              <a:t>Napoleon’s Throne</a:t>
            </a:r>
            <a:endParaRPr lang="en-US" dirty="0">
              <a:solidFill>
                <a:srgbClr val="FFFFFF"/>
              </a:solidFill>
              <a:effectLst/>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43345" y="-228600"/>
            <a:ext cx="8229600" cy="1371600"/>
          </a:xfrm>
        </p:spPr>
        <p:txBody>
          <a:bodyPr/>
          <a:lstStyle/>
          <a:p>
            <a:r>
              <a:rPr lang="en-CA" dirty="0">
                <a:solidFill>
                  <a:srgbClr val="FFFF00"/>
                </a:solidFill>
                <a:effectLst/>
              </a:rPr>
              <a:t>The Empire of Napoleon</a:t>
            </a:r>
          </a:p>
        </p:txBody>
      </p:sp>
      <p:sp>
        <p:nvSpPr>
          <p:cNvPr id="50179" name="Rectangle 3"/>
          <p:cNvSpPr>
            <a:spLocks noGrp="1" noChangeArrowheads="1"/>
          </p:cNvSpPr>
          <p:nvPr>
            <p:ph type="body" idx="1"/>
          </p:nvPr>
        </p:nvSpPr>
        <p:spPr>
          <a:xfrm>
            <a:off x="228600" y="791380"/>
            <a:ext cx="8229600" cy="2773363"/>
          </a:xfrm>
        </p:spPr>
        <p:txBody>
          <a:bodyPr/>
          <a:lstStyle/>
          <a:p>
            <a:pPr marL="0" indent="0">
              <a:buNone/>
            </a:pPr>
            <a:r>
              <a:rPr lang="en-CA" sz="2800" dirty="0" smtClean="0">
                <a:solidFill>
                  <a:srgbClr val="FFFFFF"/>
                </a:solidFill>
              </a:rPr>
              <a:t>-</a:t>
            </a:r>
            <a:r>
              <a:rPr lang="en-CA" sz="2800" dirty="0" smtClean="0">
                <a:solidFill>
                  <a:srgbClr val="FFFFFF"/>
                </a:solidFill>
                <a:effectLst/>
              </a:rPr>
              <a:t>&gt; In </a:t>
            </a:r>
            <a:r>
              <a:rPr lang="en-CA" sz="2800" dirty="0">
                <a:solidFill>
                  <a:srgbClr val="FFFFFF"/>
                </a:solidFill>
                <a:effectLst/>
              </a:rPr>
              <a:t>the </a:t>
            </a:r>
            <a:r>
              <a:rPr lang="en-CA" sz="2800" dirty="0" smtClean="0">
                <a:solidFill>
                  <a:srgbClr val="FFFFFF"/>
                </a:solidFill>
                <a:effectLst/>
              </a:rPr>
              <a:t>early</a:t>
            </a:r>
          </a:p>
          <a:p>
            <a:pPr marL="0" indent="0">
              <a:buNone/>
            </a:pPr>
            <a:r>
              <a:rPr lang="en-CA" sz="2800" dirty="0" smtClean="0">
                <a:solidFill>
                  <a:srgbClr val="FFFFFF"/>
                </a:solidFill>
                <a:effectLst/>
              </a:rPr>
              <a:t> </a:t>
            </a:r>
            <a:r>
              <a:rPr lang="en-CA" sz="2800" dirty="0">
                <a:solidFill>
                  <a:srgbClr val="FFFFFF"/>
                </a:solidFill>
                <a:effectLst/>
              </a:rPr>
              <a:t>1800s, </a:t>
            </a:r>
            <a:r>
              <a:rPr lang="en-CA" sz="2800" dirty="0" smtClean="0">
                <a:solidFill>
                  <a:srgbClr val="FFFFFF"/>
                </a:solidFill>
                <a:effectLst/>
              </a:rPr>
              <a:t>France</a:t>
            </a:r>
          </a:p>
          <a:p>
            <a:pPr marL="0" indent="0">
              <a:buNone/>
            </a:pPr>
            <a:r>
              <a:rPr lang="en-CA" sz="2800" dirty="0" smtClean="0">
                <a:solidFill>
                  <a:schemeClr val="accent5">
                    <a:lumMod val="20000"/>
                    <a:lumOff val="80000"/>
                  </a:schemeClr>
                </a:solidFill>
                <a:effectLst/>
              </a:rPr>
              <a:t> </a:t>
            </a:r>
            <a:r>
              <a:rPr lang="en-CA" sz="2800" dirty="0">
                <a:solidFill>
                  <a:srgbClr val="FFC000"/>
                </a:solidFill>
                <a:effectLst/>
              </a:rPr>
              <a:t>fought all the </a:t>
            </a:r>
            <a:endParaRPr lang="en-CA" sz="2800" dirty="0" smtClean="0">
              <a:solidFill>
                <a:srgbClr val="FFC000"/>
              </a:solidFill>
              <a:effectLst/>
            </a:endParaRPr>
          </a:p>
          <a:p>
            <a:pPr marL="0" indent="0">
              <a:buNone/>
            </a:pPr>
            <a:r>
              <a:rPr lang="en-CA" sz="2800" dirty="0" smtClean="0">
                <a:solidFill>
                  <a:srgbClr val="FFC000"/>
                </a:solidFill>
                <a:effectLst/>
              </a:rPr>
              <a:t>major European</a:t>
            </a:r>
          </a:p>
          <a:p>
            <a:pPr marL="0" indent="0">
              <a:buNone/>
            </a:pPr>
            <a:r>
              <a:rPr lang="en-CA" sz="2800" dirty="0" smtClean="0">
                <a:solidFill>
                  <a:srgbClr val="FFC000"/>
                </a:solidFill>
                <a:effectLst/>
              </a:rPr>
              <a:t> powers</a:t>
            </a:r>
            <a:r>
              <a:rPr lang="en-CA" sz="2800" dirty="0" smtClean="0">
                <a:solidFill>
                  <a:schemeClr val="accent5">
                    <a:lumMod val="20000"/>
                    <a:lumOff val="80000"/>
                  </a:schemeClr>
                </a:solidFill>
                <a:effectLst/>
              </a:rPr>
              <a:t>.</a:t>
            </a:r>
          </a:p>
          <a:p>
            <a:pPr marL="0" indent="0">
              <a:buNone/>
            </a:pPr>
            <a:r>
              <a:rPr lang="en-CA" sz="2800" dirty="0" smtClean="0">
                <a:solidFill>
                  <a:srgbClr val="FFFFFF"/>
                </a:solidFill>
                <a:effectLst/>
              </a:rPr>
              <a:t>-&gt; Napoleon </a:t>
            </a:r>
          </a:p>
          <a:p>
            <a:pPr marL="0" indent="0">
              <a:buNone/>
            </a:pPr>
            <a:r>
              <a:rPr lang="en-CA" sz="2800" dirty="0" smtClean="0">
                <a:solidFill>
                  <a:srgbClr val="FFFFFF"/>
                </a:solidFill>
                <a:effectLst/>
              </a:rPr>
              <a:t>usually </a:t>
            </a:r>
            <a:r>
              <a:rPr lang="en-CA" sz="2800" dirty="0">
                <a:solidFill>
                  <a:srgbClr val="FFFFFF"/>
                </a:solidFill>
                <a:effectLst/>
              </a:rPr>
              <a:t>kept </a:t>
            </a:r>
            <a:endParaRPr lang="en-CA" sz="2800" dirty="0" smtClean="0">
              <a:solidFill>
                <a:srgbClr val="FFFFFF"/>
              </a:solidFill>
              <a:effectLst/>
            </a:endParaRPr>
          </a:p>
          <a:p>
            <a:pPr marL="0" indent="0">
              <a:buNone/>
            </a:pPr>
            <a:r>
              <a:rPr lang="en-CA" sz="2800" dirty="0" smtClean="0">
                <a:solidFill>
                  <a:srgbClr val="FFFFFF"/>
                </a:solidFill>
                <a:effectLst/>
              </a:rPr>
              <a:t>the </a:t>
            </a:r>
            <a:r>
              <a:rPr lang="en-CA" sz="2800" dirty="0">
                <a:solidFill>
                  <a:srgbClr val="FFFFFF"/>
                </a:solidFill>
                <a:effectLst/>
              </a:rPr>
              <a:t>European </a:t>
            </a:r>
            <a:endParaRPr lang="en-CA" sz="2800" dirty="0" smtClean="0">
              <a:solidFill>
                <a:srgbClr val="FFFFFF"/>
              </a:solidFill>
              <a:effectLst/>
            </a:endParaRPr>
          </a:p>
          <a:p>
            <a:pPr marL="0" indent="0">
              <a:buNone/>
            </a:pPr>
            <a:r>
              <a:rPr lang="en-CA" sz="2800" dirty="0" smtClean="0">
                <a:solidFill>
                  <a:srgbClr val="FFFFFF"/>
                </a:solidFill>
                <a:effectLst/>
              </a:rPr>
              <a:t>powers</a:t>
            </a:r>
            <a:r>
              <a:rPr lang="en-CA" sz="2800" dirty="0" smtClean="0">
                <a:solidFill>
                  <a:schemeClr val="accent5">
                    <a:lumMod val="20000"/>
                    <a:lumOff val="80000"/>
                  </a:schemeClr>
                </a:solidFill>
                <a:effectLst/>
              </a:rPr>
              <a:t> </a:t>
            </a:r>
            <a:r>
              <a:rPr lang="en-CA" sz="2800" dirty="0">
                <a:solidFill>
                  <a:srgbClr val="FFC000"/>
                </a:solidFill>
                <a:effectLst/>
              </a:rPr>
              <a:t>divided </a:t>
            </a:r>
            <a:endParaRPr lang="en-CA" sz="2800" dirty="0" smtClean="0">
              <a:solidFill>
                <a:srgbClr val="FFC000"/>
              </a:solidFill>
              <a:effectLst/>
            </a:endParaRPr>
          </a:p>
          <a:p>
            <a:pPr marL="0" indent="0">
              <a:buNone/>
            </a:pPr>
            <a:r>
              <a:rPr lang="en-CA" sz="2800" dirty="0" smtClean="0">
                <a:solidFill>
                  <a:srgbClr val="FFFFFF"/>
                </a:solidFill>
                <a:effectLst/>
              </a:rPr>
              <a:t>so </a:t>
            </a:r>
            <a:r>
              <a:rPr lang="en-CA" sz="2800" dirty="0">
                <a:solidFill>
                  <a:srgbClr val="FFFFFF"/>
                </a:solidFill>
                <a:effectLst/>
              </a:rPr>
              <a:t>they could </a:t>
            </a:r>
            <a:r>
              <a:rPr lang="en-CA" sz="2800" dirty="0" smtClean="0">
                <a:solidFill>
                  <a:srgbClr val="FFFFFF"/>
                </a:solidFill>
                <a:effectLst/>
              </a:rPr>
              <a:t>not</a:t>
            </a:r>
          </a:p>
          <a:p>
            <a:pPr marL="0" indent="0">
              <a:buNone/>
            </a:pPr>
            <a:r>
              <a:rPr lang="en-CA" sz="2800" dirty="0" smtClean="0">
                <a:solidFill>
                  <a:srgbClr val="FFFFFF"/>
                </a:solidFill>
                <a:effectLst/>
              </a:rPr>
              <a:t> </a:t>
            </a:r>
            <a:r>
              <a:rPr lang="en-CA" sz="2800" dirty="0">
                <a:solidFill>
                  <a:srgbClr val="FFFFFF"/>
                </a:solidFill>
                <a:effectLst/>
              </a:rPr>
              <a:t>unite against him</a:t>
            </a:r>
            <a:r>
              <a:rPr lang="en-CA" dirty="0">
                <a:solidFill>
                  <a:srgbClr val="FFFFFF"/>
                </a:solidFill>
                <a:effectLst/>
              </a:rPr>
              <a:t>.</a:t>
            </a:r>
          </a:p>
        </p:txBody>
      </p:sp>
      <p:pic>
        <p:nvPicPr>
          <p:cNvPr id="4" name="Picture 3" descr="map-Europe in 1800"/>
          <p:cNvPicPr>
            <a:picLocks noChangeAspect="1" noChangeArrowheads="1"/>
          </p:cNvPicPr>
          <p:nvPr/>
        </p:nvPicPr>
        <p:blipFill>
          <a:blip r:embed="rId3" cstate="print">
            <a:lum bright="-6000" contrast="6000"/>
          </a:blip>
          <a:srcRect/>
          <a:stretch>
            <a:fillRect/>
          </a:stretch>
        </p:blipFill>
        <p:spPr bwMode="auto">
          <a:xfrm>
            <a:off x="3035085" y="1129145"/>
            <a:ext cx="6108915" cy="5238750"/>
          </a:xfrm>
          <a:prstGeom prst="rect">
            <a:avLst/>
          </a:prstGeom>
          <a:noFill/>
          <a:ln w="9525">
            <a:solidFill>
              <a:schemeClr val="bg2"/>
            </a:solidFill>
            <a:miter lim="800000"/>
            <a:headEnd/>
            <a:tailEnd/>
          </a:ln>
          <a:effectLst>
            <a:softEdge rad="114300"/>
          </a:effectLst>
        </p:spPr>
      </p:pic>
      <p:sp>
        <p:nvSpPr>
          <p:cNvPr id="5" name="Text Box 2"/>
          <p:cNvSpPr txBox="1">
            <a:spLocks noChangeArrowheads="1"/>
          </p:cNvSpPr>
          <p:nvPr/>
        </p:nvSpPr>
        <p:spPr bwMode="auto">
          <a:xfrm>
            <a:off x="4897582" y="6312477"/>
            <a:ext cx="3581400" cy="400110"/>
          </a:xfrm>
          <a:prstGeom prst="rect">
            <a:avLst/>
          </a:prstGeom>
          <a:noFill/>
          <a:ln w="9525">
            <a:noFill/>
            <a:miter lim="800000"/>
            <a:headEnd/>
            <a:tailEnd/>
          </a:ln>
          <a:effectLst/>
        </p:spPr>
        <p:txBody>
          <a:bodyPr wrap="square">
            <a:spAutoFit/>
          </a:bodyPr>
          <a:lstStyle/>
          <a:p>
            <a:pPr algn="ctr" eaLnBrk="1" hangingPunct="1">
              <a:spcBef>
                <a:spcPct val="50000"/>
              </a:spcBef>
            </a:pPr>
            <a:r>
              <a:rPr lang="en-US" sz="2000" dirty="0">
                <a:solidFill>
                  <a:srgbClr val="FFFFFF"/>
                </a:solidFill>
                <a:effectLst/>
              </a:rPr>
              <a:t>Europe in 1800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228600" y="1371600"/>
            <a:ext cx="8763000" cy="4830763"/>
          </a:xfrm>
        </p:spPr>
        <p:txBody>
          <a:bodyPr/>
          <a:lstStyle/>
          <a:p>
            <a:pPr marL="0" indent="0">
              <a:lnSpc>
                <a:spcPct val="90000"/>
              </a:lnSpc>
              <a:buNone/>
            </a:pPr>
            <a:r>
              <a:rPr lang="en-CA" dirty="0" smtClean="0">
                <a:solidFill>
                  <a:srgbClr val="FFFFFF"/>
                </a:solidFill>
                <a:latin typeface="+mj-lt"/>
              </a:rPr>
              <a:t>-</a:t>
            </a:r>
            <a:r>
              <a:rPr lang="en-CA" dirty="0" smtClean="0">
                <a:solidFill>
                  <a:srgbClr val="FFFFFF"/>
                </a:solidFill>
                <a:effectLst/>
                <a:latin typeface="+mj-lt"/>
              </a:rPr>
              <a:t>&gt; Napoleon </a:t>
            </a:r>
            <a:r>
              <a:rPr lang="en-CA" dirty="0">
                <a:solidFill>
                  <a:srgbClr val="FFFFFF"/>
                </a:solidFill>
                <a:effectLst/>
                <a:latin typeface="+mj-lt"/>
              </a:rPr>
              <a:t>helped</a:t>
            </a:r>
            <a:r>
              <a:rPr lang="en-CA" dirty="0">
                <a:solidFill>
                  <a:srgbClr val="92D050"/>
                </a:solidFill>
                <a:effectLst/>
                <a:latin typeface="+mj-lt"/>
              </a:rPr>
              <a:t> spread the ideas of the French Revolution across Europe</a:t>
            </a:r>
            <a:r>
              <a:rPr lang="en-CA" dirty="0">
                <a:solidFill>
                  <a:schemeClr val="accent5">
                    <a:lumMod val="20000"/>
                    <a:lumOff val="80000"/>
                  </a:schemeClr>
                </a:solidFill>
                <a:effectLst/>
                <a:latin typeface="+mj-lt"/>
              </a:rPr>
              <a:t>.  </a:t>
            </a:r>
          </a:p>
          <a:p>
            <a:pPr marL="0" indent="0">
              <a:lnSpc>
                <a:spcPct val="90000"/>
              </a:lnSpc>
              <a:buNone/>
            </a:pPr>
            <a:r>
              <a:rPr lang="en-CA" dirty="0" smtClean="0">
                <a:solidFill>
                  <a:srgbClr val="FFFFFF"/>
                </a:solidFill>
                <a:effectLst/>
                <a:latin typeface="+mj-lt"/>
              </a:rPr>
              <a:t>-&gt; He introduced :  </a:t>
            </a:r>
          </a:p>
          <a:p>
            <a:pPr>
              <a:lnSpc>
                <a:spcPct val="90000"/>
              </a:lnSpc>
              <a:buFontTx/>
              <a:buChar char="-"/>
            </a:pPr>
            <a:r>
              <a:rPr lang="en-CA" dirty="0" smtClean="0">
                <a:solidFill>
                  <a:srgbClr val="FFC000"/>
                </a:solidFill>
                <a:effectLst/>
                <a:latin typeface="+mj-lt"/>
              </a:rPr>
              <a:t>religious toleration</a:t>
            </a:r>
            <a:r>
              <a:rPr lang="en-CA" dirty="0" smtClean="0">
                <a:solidFill>
                  <a:srgbClr val="FFFFFF"/>
                </a:solidFill>
                <a:effectLst/>
                <a:latin typeface="+mj-lt"/>
              </a:rPr>
              <a:t> </a:t>
            </a:r>
          </a:p>
          <a:p>
            <a:pPr>
              <a:lnSpc>
                <a:spcPct val="90000"/>
              </a:lnSpc>
              <a:buFontTx/>
              <a:buChar char="-"/>
            </a:pPr>
            <a:r>
              <a:rPr lang="en-CA" dirty="0" smtClean="0">
                <a:solidFill>
                  <a:srgbClr val="FFC000"/>
                </a:solidFill>
                <a:effectLst/>
                <a:latin typeface="+mj-lt"/>
              </a:rPr>
              <a:t>abolished serfdom</a:t>
            </a:r>
            <a:endParaRPr lang="en-CA" dirty="0">
              <a:solidFill>
                <a:srgbClr val="FFFFFF"/>
              </a:solidFill>
              <a:effectLst/>
              <a:latin typeface="+mj-lt"/>
            </a:endParaRPr>
          </a:p>
          <a:p>
            <a:pPr>
              <a:lnSpc>
                <a:spcPct val="90000"/>
              </a:lnSpc>
              <a:buFontTx/>
              <a:buChar char="-"/>
            </a:pPr>
            <a:r>
              <a:rPr lang="en-CA" dirty="0" smtClean="0">
                <a:solidFill>
                  <a:srgbClr val="FFC000"/>
                </a:solidFill>
                <a:effectLst/>
                <a:latin typeface="+mj-lt"/>
              </a:rPr>
              <a:t>the </a:t>
            </a:r>
            <a:r>
              <a:rPr lang="en-CA" dirty="0">
                <a:solidFill>
                  <a:srgbClr val="FFC000"/>
                </a:solidFill>
                <a:effectLst/>
                <a:latin typeface="+mj-lt"/>
              </a:rPr>
              <a:t>Napoleonic Code into law </a:t>
            </a:r>
          </a:p>
          <a:p>
            <a:pPr>
              <a:lnSpc>
                <a:spcPct val="90000"/>
              </a:lnSpc>
              <a:buFontTx/>
              <a:buChar char="-"/>
            </a:pPr>
            <a:r>
              <a:rPr lang="en-CA" dirty="0" smtClean="0">
                <a:solidFill>
                  <a:srgbClr val="FFC000"/>
                </a:solidFill>
                <a:effectLst/>
                <a:latin typeface="+mj-lt"/>
              </a:rPr>
              <a:t>reduced </a:t>
            </a:r>
            <a:r>
              <a:rPr lang="en-CA" dirty="0">
                <a:solidFill>
                  <a:srgbClr val="FFC000"/>
                </a:solidFill>
                <a:effectLst/>
                <a:latin typeface="+mj-lt"/>
              </a:rPr>
              <a:t>the power of the Catholic </a:t>
            </a:r>
            <a:r>
              <a:rPr lang="en-CA" dirty="0" smtClean="0">
                <a:solidFill>
                  <a:srgbClr val="FFC000"/>
                </a:solidFill>
                <a:effectLst/>
                <a:latin typeface="+mj-lt"/>
              </a:rPr>
              <a:t>Church</a:t>
            </a:r>
            <a:r>
              <a:rPr lang="en-CA" dirty="0" smtClean="0">
                <a:solidFill>
                  <a:srgbClr val="FFFFFF"/>
                </a:solidFill>
                <a:effectLst/>
                <a:latin typeface="+mj-lt"/>
              </a:rPr>
              <a:t>  </a:t>
            </a:r>
            <a:endParaRPr lang="en-CA" dirty="0">
              <a:solidFill>
                <a:srgbClr val="FFFFFF"/>
              </a:solidFill>
              <a:effectLst/>
              <a:latin typeface="+mj-lt"/>
            </a:endParaRPr>
          </a:p>
          <a:p>
            <a:pPr marL="0" indent="0">
              <a:lnSpc>
                <a:spcPct val="90000"/>
              </a:lnSpc>
              <a:buNone/>
            </a:pPr>
            <a:r>
              <a:rPr lang="en-CA" dirty="0" smtClean="0">
                <a:solidFill>
                  <a:srgbClr val="FFFFFF"/>
                </a:solidFill>
                <a:effectLst/>
                <a:latin typeface="+mj-lt"/>
              </a:rPr>
              <a:t>-&gt; imposed </a:t>
            </a:r>
            <a:r>
              <a:rPr lang="en-CA" dirty="0">
                <a:solidFill>
                  <a:srgbClr val="FFFFFF"/>
                </a:solidFill>
                <a:effectLst/>
                <a:latin typeface="+mj-lt"/>
              </a:rPr>
              <a:t>high taxes to finance his continuing conflict with </a:t>
            </a:r>
            <a:r>
              <a:rPr lang="en-CA" dirty="0" smtClean="0">
                <a:solidFill>
                  <a:srgbClr val="FFFFFF"/>
                </a:solidFill>
                <a:effectLst/>
                <a:latin typeface="+mj-lt"/>
              </a:rPr>
              <a:t>Britain (</a:t>
            </a:r>
            <a:r>
              <a:rPr lang="en-CA" dirty="0" smtClean="0">
                <a:solidFill>
                  <a:srgbClr val="FFFFFF"/>
                </a:solidFill>
                <a:effectLst/>
              </a:rPr>
              <a:t>lost </a:t>
            </a:r>
            <a:r>
              <a:rPr lang="en-CA" dirty="0">
                <a:solidFill>
                  <a:srgbClr val="FFFFFF"/>
                </a:solidFill>
                <a:effectLst/>
              </a:rPr>
              <a:t>much </a:t>
            </a:r>
            <a:r>
              <a:rPr lang="en-CA" dirty="0" smtClean="0">
                <a:solidFill>
                  <a:srgbClr val="FFFFFF"/>
                </a:solidFill>
                <a:effectLst/>
              </a:rPr>
              <a:t>support). </a:t>
            </a:r>
            <a:endParaRPr lang="en-CA" dirty="0">
              <a:solidFill>
                <a:srgbClr val="FFFFFF"/>
              </a:solidFill>
              <a:effectLst/>
              <a:latin typeface="+mj-lt"/>
            </a:endParaRPr>
          </a:p>
        </p:txBody>
      </p:sp>
      <p:sp>
        <p:nvSpPr>
          <p:cNvPr id="54275" name="Rectangle 3"/>
          <p:cNvSpPr>
            <a:spLocks noGrp="1" noChangeArrowheads="1"/>
          </p:cNvSpPr>
          <p:nvPr>
            <p:ph type="title"/>
          </p:nvPr>
        </p:nvSpPr>
        <p:spPr>
          <a:xfrm>
            <a:off x="457200" y="228600"/>
            <a:ext cx="8229600" cy="1143000"/>
          </a:xfrm>
          <a:noFill/>
          <a:ln/>
        </p:spPr>
        <p:txBody>
          <a:bodyPr/>
          <a:lstStyle/>
          <a:p>
            <a:r>
              <a:rPr lang="en-CA" dirty="0">
                <a:solidFill>
                  <a:srgbClr val="FFFF00"/>
                </a:solidFill>
                <a:effectLst/>
              </a:rPr>
              <a:t>Europe under French rule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340519" y="457200"/>
            <a:ext cx="8229600" cy="4114800"/>
          </a:xfrm>
        </p:spPr>
        <p:txBody>
          <a:bodyPr/>
          <a:lstStyle/>
          <a:p>
            <a:pPr marL="0" indent="0">
              <a:buNone/>
            </a:pPr>
            <a:r>
              <a:rPr lang="en-CA" sz="2800" dirty="0">
                <a:solidFill>
                  <a:srgbClr val="FFFFFF"/>
                </a:solidFill>
                <a:effectLst/>
              </a:rPr>
              <a:t>From </a:t>
            </a:r>
            <a:r>
              <a:rPr lang="en-CA" sz="2800" dirty="0">
                <a:solidFill>
                  <a:srgbClr val="00FFFF"/>
                </a:solidFill>
                <a:effectLst/>
              </a:rPr>
              <a:t>1807 to 1812</a:t>
            </a:r>
            <a:r>
              <a:rPr lang="en-CA" sz="2800" dirty="0">
                <a:solidFill>
                  <a:srgbClr val="FFFFFF"/>
                </a:solidFill>
                <a:effectLst/>
              </a:rPr>
              <a:t>, Napoleon was at the height of his power.  He controlled an empire that stretched from France to the borders of Russia</a:t>
            </a:r>
          </a:p>
        </p:txBody>
      </p:sp>
      <p:pic>
        <p:nvPicPr>
          <p:cNvPr id="52228" name="Picture 4" descr="europe1812"/>
          <p:cNvPicPr>
            <a:picLocks noChangeAspect="1" noChangeArrowheads="1"/>
          </p:cNvPicPr>
          <p:nvPr/>
        </p:nvPicPr>
        <p:blipFill>
          <a:blip r:embed="rId3" cstate="print"/>
          <a:srcRect/>
          <a:stretch>
            <a:fillRect/>
          </a:stretch>
        </p:blipFill>
        <p:spPr bwMode="auto">
          <a:xfrm>
            <a:off x="457199" y="2133600"/>
            <a:ext cx="8355277" cy="39624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43345" y="-152400"/>
            <a:ext cx="8229600" cy="1295400"/>
          </a:xfrm>
        </p:spPr>
        <p:txBody>
          <a:bodyPr/>
          <a:lstStyle/>
          <a:p>
            <a:r>
              <a:rPr lang="en-CA" dirty="0">
                <a:solidFill>
                  <a:srgbClr val="FFFF00"/>
                </a:solidFill>
                <a:effectLst/>
              </a:rPr>
              <a:t>The Emperor’s Downfall</a:t>
            </a:r>
          </a:p>
        </p:txBody>
      </p:sp>
      <p:sp>
        <p:nvSpPr>
          <p:cNvPr id="62467" name="Rectangle 3"/>
          <p:cNvSpPr>
            <a:spLocks noGrp="1" noChangeArrowheads="1"/>
          </p:cNvSpPr>
          <p:nvPr>
            <p:ph type="body" idx="1"/>
          </p:nvPr>
        </p:nvSpPr>
        <p:spPr>
          <a:xfrm>
            <a:off x="152400" y="914400"/>
            <a:ext cx="8444345" cy="5410200"/>
          </a:xfrm>
        </p:spPr>
        <p:txBody>
          <a:bodyPr/>
          <a:lstStyle/>
          <a:p>
            <a:pPr>
              <a:lnSpc>
                <a:spcPct val="90000"/>
              </a:lnSpc>
            </a:pPr>
            <a:r>
              <a:rPr lang="en-CA" sz="2800" dirty="0">
                <a:solidFill>
                  <a:srgbClr val="00FFFF"/>
                </a:solidFill>
                <a:effectLst/>
              </a:rPr>
              <a:t>In 1812</a:t>
            </a:r>
            <a:r>
              <a:rPr lang="en-CA" sz="2800" dirty="0">
                <a:solidFill>
                  <a:srgbClr val="FFFFFF"/>
                </a:solidFill>
                <a:effectLst/>
              </a:rPr>
              <a:t>, Napoleon decided to </a:t>
            </a:r>
            <a:r>
              <a:rPr lang="en-CA" sz="2800" dirty="0">
                <a:solidFill>
                  <a:srgbClr val="FF8000"/>
                </a:solidFill>
                <a:effectLst/>
              </a:rPr>
              <a:t>invade </a:t>
            </a:r>
            <a:r>
              <a:rPr lang="en-CA" sz="2800" dirty="0" smtClean="0">
                <a:solidFill>
                  <a:srgbClr val="FF8000"/>
                </a:solidFill>
                <a:effectLst/>
              </a:rPr>
              <a:t>Russia</a:t>
            </a:r>
            <a:endParaRPr lang="en-CA" sz="2800" dirty="0">
              <a:solidFill>
                <a:srgbClr val="FFFFFF"/>
              </a:solidFill>
              <a:effectLst/>
            </a:endParaRPr>
          </a:p>
          <a:p>
            <a:pPr marL="0" indent="0">
              <a:lnSpc>
                <a:spcPct val="90000"/>
              </a:lnSpc>
              <a:buNone/>
            </a:pPr>
            <a:r>
              <a:rPr lang="en-CA" sz="2800" dirty="0">
                <a:solidFill>
                  <a:srgbClr val="FFFFFF"/>
                </a:solidFill>
                <a:effectLst/>
              </a:rPr>
              <a:t>-&gt;army </a:t>
            </a:r>
            <a:r>
              <a:rPr lang="en-CA" sz="2800" dirty="0">
                <a:solidFill>
                  <a:srgbClr val="FFFFFF"/>
                </a:solidFill>
                <a:effectLst/>
              </a:rPr>
              <a:t>of over </a:t>
            </a:r>
            <a:r>
              <a:rPr lang="en-CA" sz="2800" dirty="0">
                <a:solidFill>
                  <a:srgbClr val="FF8000"/>
                </a:solidFill>
                <a:effectLst/>
              </a:rPr>
              <a:t>500,000 </a:t>
            </a:r>
            <a:r>
              <a:rPr lang="en-CA" sz="2800" dirty="0" smtClean="0">
                <a:solidFill>
                  <a:srgbClr val="FF8000"/>
                </a:solidFill>
                <a:effectLst/>
              </a:rPr>
              <a:t>soldiers</a:t>
            </a:r>
          </a:p>
          <a:p>
            <a:pPr>
              <a:lnSpc>
                <a:spcPct val="90000"/>
              </a:lnSpc>
            </a:pPr>
            <a:r>
              <a:rPr lang="en-CA" sz="2800" dirty="0">
                <a:solidFill>
                  <a:srgbClr val="FFFFFF"/>
                </a:solidFill>
                <a:effectLst/>
              </a:rPr>
              <a:t>T</a:t>
            </a:r>
            <a:r>
              <a:rPr lang="en-CA" sz="2800" dirty="0" smtClean="0">
                <a:solidFill>
                  <a:srgbClr val="FFFFFF"/>
                </a:solidFill>
                <a:effectLst/>
              </a:rPr>
              <a:t>he Russians refused to stand and fight. </a:t>
            </a:r>
          </a:p>
          <a:p>
            <a:pPr marL="0" indent="0">
              <a:lnSpc>
                <a:spcPct val="90000"/>
              </a:lnSpc>
              <a:buNone/>
            </a:pPr>
            <a:r>
              <a:rPr lang="en-CA" sz="2800" dirty="0" smtClean="0">
                <a:solidFill>
                  <a:srgbClr val="FFFFFF"/>
                </a:solidFill>
                <a:effectLst/>
              </a:rPr>
              <a:t>-&gt; They forced Napoleon to lead his army </a:t>
            </a:r>
            <a:r>
              <a:rPr lang="en-CA" sz="2800" dirty="0" smtClean="0">
                <a:solidFill>
                  <a:srgbClr val="00FF00"/>
                </a:solidFill>
                <a:effectLst/>
              </a:rPr>
              <a:t>deeper into Russia</a:t>
            </a:r>
            <a:r>
              <a:rPr lang="en-CA" sz="2800" dirty="0" smtClean="0">
                <a:solidFill>
                  <a:srgbClr val="FFFFFF"/>
                </a:solidFill>
                <a:effectLst/>
              </a:rPr>
              <a:t>.</a:t>
            </a:r>
          </a:p>
          <a:p>
            <a:pPr>
              <a:lnSpc>
                <a:spcPct val="90000"/>
              </a:lnSpc>
            </a:pPr>
            <a:r>
              <a:rPr lang="en-CA" sz="2800" dirty="0" smtClean="0">
                <a:solidFill>
                  <a:srgbClr val="FFFFFF"/>
                </a:solidFill>
                <a:effectLst/>
              </a:rPr>
              <a:t>The army progressed but When </a:t>
            </a:r>
            <a:r>
              <a:rPr lang="en-CA" sz="2800" dirty="0" smtClean="0">
                <a:solidFill>
                  <a:srgbClr val="FFFFFF"/>
                </a:solidFill>
                <a:effectLst/>
              </a:rPr>
              <a:t>Napoleon entered </a:t>
            </a:r>
            <a:r>
              <a:rPr lang="en-CA" sz="2800" dirty="0" smtClean="0">
                <a:solidFill>
                  <a:srgbClr val="FF8000"/>
                </a:solidFill>
                <a:effectLst/>
              </a:rPr>
              <a:t>Moscow</a:t>
            </a:r>
            <a:r>
              <a:rPr lang="en-CA" sz="2800" dirty="0">
                <a:solidFill>
                  <a:srgbClr val="FFFFFF"/>
                </a:solidFill>
                <a:effectLst/>
              </a:rPr>
              <a:t>, he found </a:t>
            </a:r>
            <a:endParaRPr lang="en-CA" sz="2800" dirty="0" smtClean="0">
              <a:solidFill>
                <a:srgbClr val="FFFFFF"/>
              </a:solidFill>
              <a:effectLst/>
            </a:endParaRPr>
          </a:p>
          <a:p>
            <a:pPr marL="0" indent="0">
              <a:lnSpc>
                <a:spcPct val="90000"/>
              </a:lnSpc>
              <a:buNone/>
            </a:pPr>
            <a:r>
              <a:rPr lang="en-CA" sz="2800" dirty="0" smtClean="0">
                <a:solidFill>
                  <a:srgbClr val="FFFFFF"/>
                </a:solidFill>
                <a:effectLst/>
              </a:rPr>
              <a:t>the </a:t>
            </a:r>
            <a:r>
              <a:rPr lang="en-CA" sz="2800" dirty="0">
                <a:solidFill>
                  <a:srgbClr val="FFFFFF"/>
                </a:solidFill>
                <a:effectLst/>
              </a:rPr>
              <a:t>Russian capital in </a:t>
            </a:r>
            <a:endParaRPr lang="en-CA" sz="2800" dirty="0" smtClean="0">
              <a:solidFill>
                <a:srgbClr val="FFFFFF"/>
              </a:solidFill>
              <a:effectLst/>
            </a:endParaRPr>
          </a:p>
          <a:p>
            <a:pPr marL="0" indent="0">
              <a:lnSpc>
                <a:spcPct val="90000"/>
              </a:lnSpc>
              <a:buNone/>
            </a:pPr>
            <a:r>
              <a:rPr lang="en-CA" sz="2800" dirty="0" smtClean="0">
                <a:solidFill>
                  <a:srgbClr val="FFFFFF"/>
                </a:solidFill>
                <a:effectLst/>
              </a:rPr>
              <a:t>flames</a:t>
            </a:r>
            <a:r>
              <a:rPr lang="en-CA" sz="2800" dirty="0">
                <a:solidFill>
                  <a:srgbClr val="FFFFFF"/>
                </a:solidFill>
                <a:effectLst/>
              </a:rPr>
              <a:t>.  </a:t>
            </a:r>
            <a:endParaRPr lang="en-CA" sz="2800" dirty="0" smtClean="0">
              <a:solidFill>
                <a:srgbClr val="FFFFFF"/>
              </a:solidFill>
              <a:effectLst/>
            </a:endParaRPr>
          </a:p>
          <a:p>
            <a:pPr marL="0" indent="0">
              <a:lnSpc>
                <a:spcPct val="90000"/>
              </a:lnSpc>
              <a:buNone/>
            </a:pPr>
            <a:r>
              <a:rPr lang="en-CA" sz="2800" dirty="0" smtClean="0">
                <a:solidFill>
                  <a:srgbClr val="FFFFFF"/>
                </a:solidFill>
                <a:effectLst/>
              </a:rPr>
              <a:t>-</a:t>
            </a:r>
            <a:r>
              <a:rPr lang="en-CA" sz="2800" dirty="0" smtClean="0">
                <a:solidFill>
                  <a:srgbClr val="FFFFFF"/>
                </a:solidFill>
                <a:effectLst/>
              </a:rPr>
              <a:t>&gt; </a:t>
            </a:r>
            <a:r>
              <a:rPr lang="en-CA" sz="2800" dirty="0" smtClean="0">
                <a:solidFill>
                  <a:srgbClr val="FFFFFF"/>
                </a:solidFill>
                <a:effectLst/>
              </a:rPr>
              <a:t>realized </a:t>
            </a:r>
            <a:r>
              <a:rPr lang="en-CA" sz="2800" dirty="0">
                <a:solidFill>
                  <a:srgbClr val="FFFFFF"/>
                </a:solidFill>
                <a:effectLst/>
              </a:rPr>
              <a:t>he could </a:t>
            </a:r>
            <a:endParaRPr lang="en-CA" sz="2800" dirty="0" smtClean="0">
              <a:solidFill>
                <a:srgbClr val="FFFFFF"/>
              </a:solidFill>
              <a:effectLst/>
            </a:endParaRPr>
          </a:p>
          <a:p>
            <a:pPr marL="0" indent="0">
              <a:lnSpc>
                <a:spcPct val="90000"/>
              </a:lnSpc>
              <a:buNone/>
            </a:pPr>
            <a:r>
              <a:rPr lang="en-CA" sz="2800" dirty="0" smtClean="0">
                <a:solidFill>
                  <a:srgbClr val="FFFFFF"/>
                </a:solidFill>
                <a:effectLst/>
              </a:rPr>
              <a:t>not </a:t>
            </a:r>
            <a:r>
              <a:rPr lang="en-CA" sz="2800" dirty="0">
                <a:solidFill>
                  <a:srgbClr val="00FF00"/>
                </a:solidFill>
                <a:effectLst/>
              </a:rPr>
              <a:t>feed</a:t>
            </a:r>
            <a:r>
              <a:rPr lang="en-CA" sz="2800" dirty="0">
                <a:solidFill>
                  <a:srgbClr val="FFFFFF"/>
                </a:solidFill>
                <a:effectLst/>
              </a:rPr>
              <a:t> and </a:t>
            </a:r>
            <a:r>
              <a:rPr lang="en-CA" sz="2800" dirty="0">
                <a:solidFill>
                  <a:srgbClr val="00FF00"/>
                </a:solidFill>
                <a:effectLst/>
              </a:rPr>
              <a:t>house</a:t>
            </a:r>
            <a:r>
              <a:rPr lang="en-CA" sz="2800" dirty="0">
                <a:solidFill>
                  <a:srgbClr val="FFFFFF"/>
                </a:solidFill>
                <a:effectLst/>
              </a:rPr>
              <a:t> </a:t>
            </a:r>
            <a:r>
              <a:rPr lang="en-CA" sz="2800" dirty="0" smtClean="0">
                <a:solidFill>
                  <a:srgbClr val="FFFFFF"/>
                </a:solidFill>
                <a:effectLst/>
              </a:rPr>
              <a:t>his</a:t>
            </a:r>
          </a:p>
          <a:p>
            <a:pPr marL="0" indent="0">
              <a:lnSpc>
                <a:spcPct val="90000"/>
              </a:lnSpc>
              <a:buNone/>
            </a:pPr>
            <a:r>
              <a:rPr lang="en-CA" sz="2800" dirty="0" smtClean="0">
                <a:solidFill>
                  <a:srgbClr val="FFFFFF"/>
                </a:solidFill>
                <a:effectLst/>
              </a:rPr>
              <a:t> </a:t>
            </a:r>
            <a:r>
              <a:rPr lang="en-CA" sz="2800" dirty="0">
                <a:solidFill>
                  <a:srgbClr val="FFFFFF"/>
                </a:solidFill>
                <a:effectLst/>
              </a:rPr>
              <a:t>army in </a:t>
            </a:r>
            <a:r>
              <a:rPr lang="en-CA" sz="2800" dirty="0" smtClean="0">
                <a:solidFill>
                  <a:srgbClr val="FFFFFF"/>
                </a:solidFill>
                <a:effectLst/>
              </a:rPr>
              <a:t>Moscow </a:t>
            </a:r>
            <a:endParaRPr lang="en-CA" sz="2800" dirty="0" smtClean="0">
              <a:solidFill>
                <a:srgbClr val="FFFFFF"/>
              </a:solidFill>
              <a:effectLst/>
            </a:endParaRPr>
          </a:p>
          <a:p>
            <a:pPr marL="0" indent="0">
              <a:lnSpc>
                <a:spcPct val="90000"/>
              </a:lnSpc>
              <a:buNone/>
            </a:pPr>
            <a:r>
              <a:rPr lang="en-CA" sz="2800" dirty="0" smtClean="0">
                <a:solidFill>
                  <a:srgbClr val="FFFFFF"/>
                </a:solidFill>
                <a:effectLst/>
              </a:rPr>
              <a:t>-</a:t>
            </a:r>
            <a:r>
              <a:rPr lang="en-CA" sz="2800" dirty="0" smtClean="0">
                <a:solidFill>
                  <a:srgbClr val="FFFFFF"/>
                </a:solidFill>
                <a:effectLst/>
              </a:rPr>
              <a:t>&gt; he </a:t>
            </a:r>
            <a:r>
              <a:rPr lang="en-CA" sz="2800" dirty="0">
                <a:solidFill>
                  <a:srgbClr val="FF8000"/>
                </a:solidFill>
                <a:effectLst/>
              </a:rPr>
              <a:t>ordered a retreat</a:t>
            </a:r>
            <a:r>
              <a:rPr lang="en-CA" sz="2800" dirty="0">
                <a:solidFill>
                  <a:srgbClr val="FFFFFF"/>
                </a:solidFill>
                <a:effectLst/>
              </a:rPr>
              <a:t>.</a:t>
            </a:r>
          </a:p>
          <a:p>
            <a:pPr>
              <a:lnSpc>
                <a:spcPct val="90000"/>
              </a:lnSpc>
            </a:pPr>
            <a:endParaRPr lang="en-CA" sz="2800" dirty="0">
              <a:solidFill>
                <a:srgbClr val="FFFFFF"/>
              </a:solidFill>
            </a:endParaRPr>
          </a:p>
        </p:txBody>
      </p:sp>
      <p:pic>
        <p:nvPicPr>
          <p:cNvPr id="5" name="Picture 3" descr="moscow5"/>
          <p:cNvPicPr>
            <a:picLocks noChangeAspect="1" noChangeArrowheads="1"/>
          </p:cNvPicPr>
          <p:nvPr/>
        </p:nvPicPr>
        <p:blipFill>
          <a:blip r:embed="rId3" cstate="print"/>
          <a:srcRect/>
          <a:stretch>
            <a:fillRect/>
          </a:stretch>
        </p:blipFill>
        <p:spPr bwMode="auto">
          <a:xfrm>
            <a:off x="3886200" y="3692512"/>
            <a:ext cx="4986338" cy="2860688"/>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179388" y="188913"/>
            <a:ext cx="8964612" cy="4525962"/>
          </a:xfrm>
        </p:spPr>
        <p:txBody>
          <a:bodyPr/>
          <a:lstStyle/>
          <a:p>
            <a:pPr marL="0" indent="0">
              <a:buNone/>
            </a:pPr>
            <a:r>
              <a:rPr lang="en-CA" sz="2800" dirty="0">
                <a:solidFill>
                  <a:srgbClr val="FFFF00"/>
                </a:solidFill>
                <a:effectLst/>
                <a:latin typeface="Tahoma" charset="0"/>
                <a:ea typeface="Tahoma" charset="0"/>
                <a:cs typeface="Tahoma" charset="0"/>
              </a:rPr>
              <a:t>C</a:t>
            </a:r>
            <a:r>
              <a:rPr lang="en-CA" sz="2800" dirty="0" smtClean="0">
                <a:solidFill>
                  <a:srgbClr val="FFFF00"/>
                </a:solidFill>
                <a:effectLst/>
                <a:latin typeface="Tahoma" charset="0"/>
                <a:ea typeface="Tahoma" charset="0"/>
                <a:cs typeface="Tahoma" charset="0"/>
              </a:rPr>
              <a:t>old </a:t>
            </a:r>
            <a:r>
              <a:rPr lang="en-CA" sz="2800" dirty="0">
                <a:solidFill>
                  <a:srgbClr val="FFFF00"/>
                </a:solidFill>
                <a:effectLst/>
                <a:latin typeface="Tahoma" charset="0"/>
                <a:ea typeface="Tahoma" charset="0"/>
                <a:cs typeface="Tahoma" charset="0"/>
              </a:rPr>
              <a:t>Russian winter </a:t>
            </a:r>
            <a:r>
              <a:rPr lang="en-CA" sz="2800" dirty="0">
                <a:solidFill>
                  <a:srgbClr val="FFFFFF"/>
                </a:solidFill>
                <a:effectLst/>
                <a:latin typeface="Tahoma" charset="0"/>
                <a:ea typeface="Tahoma" charset="0"/>
                <a:cs typeface="Tahoma" charset="0"/>
              </a:rPr>
              <a:t>turned the French victory into a disastrous defeat.  </a:t>
            </a:r>
            <a:endParaRPr lang="en-CA" sz="2800" dirty="0" smtClean="0">
              <a:solidFill>
                <a:srgbClr val="FFFFFF"/>
              </a:solidFill>
              <a:effectLst/>
              <a:latin typeface="Tahoma" charset="0"/>
              <a:ea typeface="Tahoma" charset="0"/>
              <a:cs typeface="Tahoma" charset="0"/>
            </a:endParaRPr>
          </a:p>
          <a:p>
            <a:pPr marL="0" indent="0">
              <a:buNone/>
            </a:pPr>
            <a:r>
              <a:rPr lang="en-CA" sz="2800" dirty="0" smtClean="0">
                <a:solidFill>
                  <a:srgbClr val="FFFFFF"/>
                </a:solidFill>
                <a:effectLst/>
                <a:latin typeface="Tahoma" charset="0"/>
                <a:ea typeface="Tahoma" charset="0"/>
                <a:cs typeface="Tahoma" charset="0"/>
              </a:rPr>
              <a:t>-&gt; Thousands </a:t>
            </a:r>
            <a:r>
              <a:rPr lang="en-CA" sz="2800" dirty="0">
                <a:solidFill>
                  <a:srgbClr val="FFFFFF"/>
                </a:solidFill>
                <a:effectLst/>
                <a:latin typeface="Tahoma" charset="0"/>
                <a:ea typeface="Tahoma" charset="0"/>
                <a:cs typeface="Tahoma" charset="0"/>
              </a:rPr>
              <a:t>of Napoleon’s soldiers </a:t>
            </a:r>
            <a:r>
              <a:rPr lang="en-CA" sz="2800" dirty="0">
                <a:solidFill>
                  <a:srgbClr val="00FF00"/>
                </a:solidFill>
                <a:effectLst/>
                <a:latin typeface="Tahoma" charset="0"/>
                <a:ea typeface="Tahoma" charset="0"/>
                <a:cs typeface="Tahoma" charset="0"/>
              </a:rPr>
              <a:t>starved or froze to death.  </a:t>
            </a:r>
            <a:endParaRPr lang="en-CA" sz="2800" dirty="0" smtClean="0">
              <a:solidFill>
                <a:srgbClr val="00FF00"/>
              </a:solidFill>
              <a:effectLst/>
              <a:latin typeface="Tahoma" charset="0"/>
              <a:ea typeface="Tahoma" charset="0"/>
              <a:cs typeface="Tahoma" charset="0"/>
            </a:endParaRPr>
          </a:p>
          <a:p>
            <a:pPr marL="0" indent="0">
              <a:buNone/>
            </a:pPr>
            <a:r>
              <a:rPr lang="en-CA" sz="2800" dirty="0" smtClean="0">
                <a:solidFill>
                  <a:srgbClr val="FFFFFF"/>
                </a:solidFill>
                <a:effectLst/>
                <a:latin typeface="Tahoma" charset="0"/>
                <a:ea typeface="Tahoma" charset="0"/>
                <a:cs typeface="Tahoma" charset="0"/>
              </a:rPr>
              <a:t>-&gt; The </a:t>
            </a:r>
            <a:r>
              <a:rPr lang="en-CA" sz="2800" dirty="0">
                <a:solidFill>
                  <a:srgbClr val="00FF00"/>
                </a:solidFill>
                <a:effectLst/>
                <a:latin typeface="Tahoma" charset="0"/>
                <a:ea typeface="Tahoma" charset="0"/>
                <a:cs typeface="Tahoma" charset="0"/>
              </a:rPr>
              <a:t>Russian army attacked </a:t>
            </a:r>
            <a:r>
              <a:rPr lang="en-CA" sz="2800" dirty="0">
                <a:solidFill>
                  <a:srgbClr val="FFFFFF"/>
                </a:solidFill>
                <a:effectLst/>
                <a:latin typeface="Tahoma" charset="0"/>
                <a:ea typeface="Tahoma" charset="0"/>
                <a:cs typeface="Tahoma" charset="0"/>
              </a:rPr>
              <a:t>the </a:t>
            </a:r>
            <a:r>
              <a:rPr lang="en-CA" sz="2800" dirty="0" smtClean="0">
                <a:solidFill>
                  <a:srgbClr val="FFFFFF"/>
                </a:solidFill>
                <a:effectLst/>
                <a:latin typeface="Tahoma" charset="0"/>
                <a:ea typeface="Tahoma" charset="0"/>
                <a:cs typeface="Tahoma" charset="0"/>
              </a:rPr>
              <a:t>stragglers</a:t>
            </a:r>
            <a:endParaRPr lang="en-CA" sz="2800" dirty="0">
              <a:solidFill>
                <a:srgbClr val="FFFFFF"/>
              </a:solidFill>
              <a:effectLst/>
              <a:latin typeface="Tahoma" charset="0"/>
              <a:ea typeface="Tahoma" charset="0"/>
              <a:cs typeface="Tahoma" charset="0"/>
            </a:endParaRPr>
          </a:p>
        </p:txBody>
      </p:sp>
      <p:pic>
        <p:nvPicPr>
          <p:cNvPr id="68611" name="Picture 3" descr="Napoleon_crossing_Beresina"/>
          <p:cNvPicPr>
            <a:picLocks noChangeAspect="1" noChangeArrowheads="1"/>
          </p:cNvPicPr>
          <p:nvPr/>
        </p:nvPicPr>
        <p:blipFill>
          <a:blip r:embed="rId3" cstate="print"/>
          <a:srcRect/>
          <a:stretch>
            <a:fillRect/>
          </a:stretch>
        </p:blipFill>
        <p:spPr bwMode="auto">
          <a:xfrm>
            <a:off x="1106008" y="2743200"/>
            <a:ext cx="6489386" cy="39751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250825" y="333374"/>
            <a:ext cx="4321175" cy="6143625"/>
          </a:xfrm>
        </p:spPr>
        <p:txBody>
          <a:bodyPr/>
          <a:lstStyle/>
          <a:p>
            <a:pPr>
              <a:lnSpc>
                <a:spcPct val="80000"/>
              </a:lnSpc>
            </a:pPr>
            <a:r>
              <a:rPr lang="en-CA" sz="2800" dirty="0">
                <a:solidFill>
                  <a:schemeClr val="accent5">
                    <a:lumMod val="20000"/>
                    <a:lumOff val="80000"/>
                  </a:schemeClr>
                </a:solidFill>
                <a:effectLst/>
              </a:rPr>
              <a:t>A powerful alliance made up of </a:t>
            </a:r>
            <a:r>
              <a:rPr lang="en-CA" sz="2800" dirty="0">
                <a:solidFill>
                  <a:srgbClr val="FF8000"/>
                </a:solidFill>
                <a:effectLst/>
              </a:rPr>
              <a:t>Britain, Austria, Russia, and Prussia</a:t>
            </a:r>
            <a:r>
              <a:rPr lang="en-CA" sz="2800" dirty="0">
                <a:solidFill>
                  <a:schemeClr val="accent5">
                    <a:lumMod val="20000"/>
                    <a:lumOff val="80000"/>
                  </a:schemeClr>
                </a:solidFill>
                <a:effectLst/>
              </a:rPr>
              <a:t> pounced on the </a:t>
            </a:r>
            <a:r>
              <a:rPr lang="en-CA" sz="2800" dirty="0">
                <a:solidFill>
                  <a:srgbClr val="FFFF00"/>
                </a:solidFill>
                <a:effectLst/>
              </a:rPr>
              <a:t>weakened</a:t>
            </a:r>
            <a:r>
              <a:rPr lang="en-CA" sz="2800" dirty="0">
                <a:solidFill>
                  <a:schemeClr val="accent5">
                    <a:lumMod val="20000"/>
                    <a:lumOff val="80000"/>
                  </a:schemeClr>
                </a:solidFill>
                <a:effectLst/>
              </a:rPr>
              <a:t> French army as it limped out of Russia.</a:t>
            </a:r>
          </a:p>
          <a:p>
            <a:pPr>
              <a:lnSpc>
                <a:spcPct val="80000"/>
              </a:lnSpc>
            </a:pPr>
            <a:r>
              <a:rPr lang="en-CA" sz="2800" dirty="0">
                <a:solidFill>
                  <a:schemeClr val="accent5">
                    <a:lumMod val="20000"/>
                    <a:lumOff val="80000"/>
                  </a:schemeClr>
                </a:solidFill>
                <a:effectLst/>
              </a:rPr>
              <a:t>Napoleon rushed home to raise a </a:t>
            </a:r>
            <a:r>
              <a:rPr lang="en-CA" sz="2800" dirty="0">
                <a:solidFill>
                  <a:srgbClr val="FFFF00"/>
                </a:solidFill>
                <a:effectLst/>
              </a:rPr>
              <a:t>new army</a:t>
            </a:r>
            <a:r>
              <a:rPr lang="en-CA" sz="2800" dirty="0">
                <a:solidFill>
                  <a:schemeClr val="accent5">
                    <a:lumMod val="20000"/>
                    <a:lumOff val="80000"/>
                  </a:schemeClr>
                </a:solidFill>
                <a:effectLst/>
              </a:rPr>
              <a:t>, but his efforts failed.  </a:t>
            </a:r>
            <a:r>
              <a:rPr lang="en-CA" sz="2800" dirty="0">
                <a:solidFill>
                  <a:srgbClr val="00FFFF"/>
                </a:solidFill>
                <a:effectLst/>
              </a:rPr>
              <a:t>In March 1814</a:t>
            </a:r>
            <a:r>
              <a:rPr lang="en-CA" sz="2800" dirty="0">
                <a:solidFill>
                  <a:schemeClr val="accent5">
                    <a:lumMod val="20000"/>
                    <a:lumOff val="80000"/>
                  </a:schemeClr>
                </a:solidFill>
                <a:effectLst/>
              </a:rPr>
              <a:t>, the allies captured Paris. </a:t>
            </a:r>
          </a:p>
          <a:p>
            <a:pPr>
              <a:lnSpc>
                <a:spcPct val="80000"/>
              </a:lnSpc>
            </a:pPr>
            <a:r>
              <a:rPr lang="en-CA" sz="2800" dirty="0">
                <a:solidFill>
                  <a:srgbClr val="FFFF00"/>
                </a:solidFill>
                <a:effectLst/>
              </a:rPr>
              <a:t>Napoleon abdicated </a:t>
            </a:r>
            <a:r>
              <a:rPr lang="en-CA" sz="2800" dirty="0">
                <a:solidFill>
                  <a:schemeClr val="accent5">
                    <a:lumMod val="20000"/>
                    <a:lumOff val="80000"/>
                  </a:schemeClr>
                </a:solidFill>
                <a:effectLst/>
              </a:rPr>
              <a:t>and went into </a:t>
            </a:r>
            <a:r>
              <a:rPr lang="en-CA" sz="2800" dirty="0">
                <a:solidFill>
                  <a:srgbClr val="FF00FF"/>
                </a:solidFill>
                <a:effectLst/>
              </a:rPr>
              <a:t>exile </a:t>
            </a:r>
            <a:r>
              <a:rPr lang="en-CA" sz="2800" dirty="0">
                <a:solidFill>
                  <a:schemeClr val="accent5">
                    <a:lumMod val="20000"/>
                    <a:lumOff val="80000"/>
                  </a:schemeClr>
                </a:solidFill>
                <a:effectLst/>
              </a:rPr>
              <a:t>on the island of Elba, off the coast of Italy.</a:t>
            </a:r>
          </a:p>
        </p:txBody>
      </p:sp>
      <p:pic>
        <p:nvPicPr>
          <p:cNvPr id="70659" name="Picture 3" descr="napoleon_waterloo"/>
          <p:cNvPicPr>
            <a:picLocks noChangeAspect="1" noChangeArrowheads="1"/>
          </p:cNvPicPr>
          <p:nvPr/>
        </p:nvPicPr>
        <p:blipFill>
          <a:blip r:embed="rId3" cstate="print"/>
          <a:srcRect/>
          <a:stretch>
            <a:fillRect/>
          </a:stretch>
        </p:blipFill>
        <p:spPr bwMode="auto">
          <a:xfrm>
            <a:off x="4419600" y="304800"/>
            <a:ext cx="4556125" cy="5867400"/>
          </a:xfrm>
          <a:prstGeom prst="rect">
            <a:avLst/>
          </a:prstGeo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52400" y="152400"/>
            <a:ext cx="8839200" cy="762000"/>
          </a:xfrm>
          <a:prstGeom prst="rect">
            <a:avLst/>
          </a:prstGeom>
          <a:noFill/>
          <a:ln w="9525">
            <a:noFill/>
            <a:miter lim="800000"/>
            <a:headEnd/>
            <a:tailEnd/>
          </a:ln>
          <a:effectLst/>
        </p:spPr>
        <p:txBody>
          <a:bodyPr>
            <a:spAutoFit/>
          </a:bodyPr>
          <a:lstStyle/>
          <a:p>
            <a:pPr algn="ctr" eaLnBrk="1" hangingPunct="1">
              <a:spcBef>
                <a:spcPct val="50000"/>
              </a:spcBef>
            </a:pPr>
            <a:r>
              <a:rPr lang="en-US" sz="4400" dirty="0">
                <a:solidFill>
                  <a:srgbClr val="FFFFFF"/>
                </a:solidFill>
                <a:effectLst/>
              </a:rPr>
              <a:t>Napoleon in Exile on Elba</a:t>
            </a:r>
          </a:p>
        </p:txBody>
      </p:sp>
      <p:pic>
        <p:nvPicPr>
          <p:cNvPr id="22531" name="Picture 3" descr="Napoleon in Exile"/>
          <p:cNvPicPr>
            <a:picLocks noChangeAspect="1" noChangeArrowheads="1"/>
          </p:cNvPicPr>
          <p:nvPr/>
        </p:nvPicPr>
        <p:blipFill>
          <a:blip r:embed="rId3" cstate="print">
            <a:lum contrast="6000"/>
          </a:blip>
          <a:srcRect r="9558" b="1563"/>
          <a:stretch>
            <a:fillRect/>
          </a:stretch>
        </p:blipFill>
        <p:spPr bwMode="auto">
          <a:xfrm>
            <a:off x="685800" y="1143000"/>
            <a:ext cx="3421063" cy="5257800"/>
          </a:xfrm>
          <a:prstGeom prst="rect">
            <a:avLst/>
          </a:prstGeom>
          <a:noFill/>
          <a:ln w="9525">
            <a:solidFill>
              <a:schemeClr val="bg2"/>
            </a:solidFill>
            <a:miter lim="800000"/>
            <a:headEnd/>
            <a:tailEnd/>
          </a:ln>
        </p:spPr>
      </p:pic>
      <p:pic>
        <p:nvPicPr>
          <p:cNvPr id="22532" name="Picture 4" descr="map-Elba"/>
          <p:cNvPicPr>
            <a:picLocks noChangeAspect="1" noChangeArrowheads="1"/>
          </p:cNvPicPr>
          <p:nvPr/>
        </p:nvPicPr>
        <p:blipFill>
          <a:blip r:embed="rId4" cstate="print">
            <a:lum bright="-6000" contrast="6000"/>
          </a:blip>
          <a:srcRect/>
          <a:stretch>
            <a:fillRect/>
          </a:stretch>
        </p:blipFill>
        <p:spPr bwMode="auto">
          <a:xfrm>
            <a:off x="4495800" y="2438400"/>
            <a:ext cx="4191000" cy="2879725"/>
          </a:xfrm>
          <a:prstGeom prst="rect">
            <a:avLst/>
          </a:prstGeom>
          <a:noFill/>
          <a:ln w="9525">
            <a:solidFill>
              <a:schemeClr val="bg2"/>
            </a:solidFill>
            <a:miter lim="800000"/>
            <a:headEnd/>
            <a:tailEnd/>
          </a:ln>
        </p:spPr>
      </p:pic>
      <p:sp>
        <p:nvSpPr>
          <p:cNvPr id="22533" name="Oval 5"/>
          <p:cNvSpPr>
            <a:spLocks noChangeArrowheads="1"/>
          </p:cNvSpPr>
          <p:nvPr/>
        </p:nvSpPr>
        <p:spPr bwMode="auto">
          <a:xfrm>
            <a:off x="5410200" y="3657600"/>
            <a:ext cx="1219200" cy="609600"/>
          </a:xfrm>
          <a:prstGeom prst="ellipse">
            <a:avLst/>
          </a:prstGeom>
          <a:noFill/>
          <a:ln w="28575">
            <a:solidFill>
              <a:srgbClr val="CC3300"/>
            </a:solidFill>
            <a:round/>
            <a:headEnd/>
            <a:tailEnd/>
          </a:ln>
          <a:effectLst/>
        </p:spPr>
        <p:txBody>
          <a:bodyPr wrap="none" anchor="ctr"/>
          <a:lstStyle/>
          <a:p>
            <a:endParaRPr lang="en-CA"/>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00"/>
                </a:solidFill>
                <a:effectLst/>
              </a:rPr>
              <a:t>VIdeo</a:t>
            </a:r>
            <a:endParaRPr lang="en-US" dirty="0">
              <a:solidFill>
                <a:srgbClr val="FFFF00"/>
              </a:solidFill>
              <a:effectLst/>
            </a:endParaRPr>
          </a:p>
        </p:txBody>
      </p:sp>
      <p:sp>
        <p:nvSpPr>
          <p:cNvPr id="3" name="Content Placeholder 2"/>
          <p:cNvSpPr>
            <a:spLocks noGrp="1"/>
          </p:cNvSpPr>
          <p:nvPr>
            <p:ph idx="1"/>
          </p:nvPr>
        </p:nvSpPr>
        <p:spPr/>
        <p:txBody>
          <a:bodyPr/>
          <a:lstStyle/>
          <a:p>
            <a:pPr marL="0" indent="0">
              <a:buNone/>
            </a:pPr>
            <a:r>
              <a:rPr lang="en-US" dirty="0">
                <a:solidFill>
                  <a:srgbClr val="FFFFFF"/>
                </a:solidFill>
                <a:effectLst/>
                <a:hlinkClick r:id="rId2"/>
              </a:rPr>
              <a:t>http://www.biography.com/people/napoleon-</a:t>
            </a:r>
            <a:r>
              <a:rPr lang="en-US" dirty="0" smtClean="0">
                <a:solidFill>
                  <a:srgbClr val="FFFFFF"/>
                </a:solidFill>
                <a:effectLst/>
                <a:hlinkClick r:id="rId2"/>
              </a:rPr>
              <a:t>9420291</a:t>
            </a:r>
            <a:r>
              <a:rPr lang="en-US" dirty="0" smtClean="0">
                <a:solidFill>
                  <a:srgbClr val="FFFFFF"/>
                </a:solidFill>
                <a:effectLst/>
              </a:rPr>
              <a:t> </a:t>
            </a:r>
            <a:endParaRPr lang="en-US" dirty="0" smtClean="0">
              <a:solidFill>
                <a:srgbClr val="FFFFFF"/>
              </a:solidFill>
              <a:effectLst/>
            </a:endParaRPr>
          </a:p>
          <a:p>
            <a:pPr marL="0" indent="0">
              <a:buNone/>
            </a:pPr>
            <a:endParaRPr lang="en-US" dirty="0"/>
          </a:p>
        </p:txBody>
      </p:sp>
    </p:spTree>
    <p:extLst>
      <p:ext uri="{BB962C8B-B14F-4D97-AF65-F5344CB8AC3E}">
        <p14:creationId xmlns:p14="http://schemas.microsoft.com/office/powerpoint/2010/main" val="2031914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179388" y="549275"/>
            <a:ext cx="4691062" cy="5792788"/>
          </a:xfrm>
        </p:spPr>
        <p:txBody>
          <a:bodyPr/>
          <a:lstStyle/>
          <a:p>
            <a:pPr marL="0" indent="0">
              <a:lnSpc>
                <a:spcPct val="80000"/>
              </a:lnSpc>
              <a:buNone/>
            </a:pPr>
            <a:r>
              <a:rPr lang="en-CA" sz="2400" dirty="0" smtClean="0">
                <a:solidFill>
                  <a:schemeClr val="accent5">
                    <a:lumMod val="20000"/>
                    <a:lumOff val="80000"/>
                  </a:schemeClr>
                </a:solidFill>
                <a:effectLst/>
              </a:rPr>
              <a:t>-</a:t>
            </a:r>
            <a:r>
              <a:rPr lang="en-CA" sz="2400" dirty="0" smtClean="0">
                <a:solidFill>
                  <a:srgbClr val="FFFF00"/>
                </a:solidFill>
                <a:effectLst/>
              </a:rPr>
              <a:t>&gt; </a:t>
            </a:r>
            <a:r>
              <a:rPr lang="en-CA" sz="2400" dirty="0" smtClean="0">
                <a:solidFill>
                  <a:srgbClr val="FFFF00"/>
                </a:solidFill>
                <a:effectLst/>
              </a:rPr>
              <a:t>the </a:t>
            </a:r>
            <a:r>
              <a:rPr lang="en-CA" sz="2400" dirty="0">
                <a:solidFill>
                  <a:srgbClr val="FFFF00"/>
                </a:solidFill>
                <a:effectLst/>
              </a:rPr>
              <a:t>monarchy was restored</a:t>
            </a:r>
            <a:r>
              <a:rPr lang="en-CA" sz="2400" dirty="0">
                <a:solidFill>
                  <a:schemeClr val="accent5">
                    <a:lumMod val="20000"/>
                    <a:lumOff val="80000"/>
                  </a:schemeClr>
                </a:solidFill>
                <a:effectLst/>
              </a:rPr>
              <a:t>, </a:t>
            </a:r>
            <a:r>
              <a:rPr lang="en-CA" sz="2400" dirty="0" smtClean="0">
                <a:solidFill>
                  <a:srgbClr val="00FFFF"/>
                </a:solidFill>
                <a:effectLst/>
              </a:rPr>
              <a:t>In </a:t>
            </a:r>
            <a:r>
              <a:rPr lang="en-CA" sz="2400" dirty="0">
                <a:solidFill>
                  <a:srgbClr val="00FFFF"/>
                </a:solidFill>
                <a:effectLst/>
              </a:rPr>
              <a:t>1814</a:t>
            </a:r>
            <a:r>
              <a:rPr lang="en-CA" sz="2400" dirty="0">
                <a:solidFill>
                  <a:schemeClr val="accent5">
                    <a:lumMod val="20000"/>
                    <a:lumOff val="80000"/>
                  </a:schemeClr>
                </a:solidFill>
                <a:effectLst/>
              </a:rPr>
              <a:t>, Louis </a:t>
            </a:r>
            <a:r>
              <a:rPr lang="en-CA" sz="2400" dirty="0" smtClean="0">
                <a:solidFill>
                  <a:schemeClr val="accent5">
                    <a:lumMod val="20000"/>
                    <a:lumOff val="80000"/>
                  </a:schemeClr>
                </a:solidFill>
                <a:effectLst/>
              </a:rPr>
              <a:t>XVIII.</a:t>
            </a:r>
          </a:p>
          <a:p>
            <a:pPr marL="0" indent="0">
              <a:lnSpc>
                <a:spcPct val="80000"/>
              </a:lnSpc>
              <a:buNone/>
            </a:pPr>
            <a:r>
              <a:rPr lang="en-CA" sz="2400" dirty="0" smtClean="0">
                <a:solidFill>
                  <a:schemeClr val="accent5">
                    <a:lumMod val="20000"/>
                    <a:lumOff val="80000"/>
                  </a:schemeClr>
                </a:solidFill>
                <a:effectLst/>
              </a:rPr>
              <a:t>He </a:t>
            </a:r>
            <a:r>
              <a:rPr lang="en-CA" sz="2400" dirty="0">
                <a:solidFill>
                  <a:schemeClr val="accent5">
                    <a:lumMod val="20000"/>
                    <a:lumOff val="80000"/>
                  </a:schemeClr>
                </a:solidFill>
                <a:effectLst/>
              </a:rPr>
              <a:t>issued a </a:t>
            </a:r>
            <a:r>
              <a:rPr lang="en-CA" sz="2400" dirty="0">
                <a:solidFill>
                  <a:srgbClr val="00FF00"/>
                </a:solidFill>
                <a:effectLst/>
              </a:rPr>
              <a:t>constitution</a:t>
            </a:r>
            <a:r>
              <a:rPr lang="en-CA" sz="2400" dirty="0">
                <a:solidFill>
                  <a:schemeClr val="accent5">
                    <a:lumMod val="20000"/>
                    <a:lumOff val="80000"/>
                  </a:schemeClr>
                </a:solidFill>
                <a:effectLst/>
              </a:rPr>
              <a:t> </a:t>
            </a:r>
            <a:r>
              <a:rPr lang="en-CA" sz="2400" dirty="0" smtClean="0">
                <a:solidFill>
                  <a:schemeClr val="accent5">
                    <a:lumMod val="20000"/>
                    <a:lumOff val="80000"/>
                  </a:schemeClr>
                </a:solidFill>
                <a:effectLst/>
              </a:rPr>
              <a:t>that : </a:t>
            </a:r>
          </a:p>
          <a:p>
            <a:pPr marL="0" indent="0">
              <a:lnSpc>
                <a:spcPct val="80000"/>
              </a:lnSpc>
              <a:buNone/>
            </a:pPr>
            <a:r>
              <a:rPr lang="en-CA" sz="2400" dirty="0" smtClean="0">
                <a:solidFill>
                  <a:schemeClr val="accent5">
                    <a:lumMod val="20000"/>
                    <a:lumOff val="80000"/>
                  </a:schemeClr>
                </a:solidFill>
                <a:effectLst/>
              </a:rPr>
              <a:t>- provided </a:t>
            </a:r>
            <a:r>
              <a:rPr lang="en-CA" sz="2400" dirty="0">
                <a:solidFill>
                  <a:schemeClr val="accent5">
                    <a:lumMod val="20000"/>
                    <a:lumOff val="80000"/>
                  </a:schemeClr>
                </a:solidFill>
                <a:effectLst/>
              </a:rPr>
              <a:t>for equality under the law for all </a:t>
            </a:r>
            <a:r>
              <a:rPr lang="en-CA" sz="2400" dirty="0" smtClean="0">
                <a:solidFill>
                  <a:schemeClr val="accent5">
                    <a:lumMod val="20000"/>
                    <a:lumOff val="80000"/>
                  </a:schemeClr>
                </a:solidFill>
                <a:effectLst/>
              </a:rPr>
              <a:t>citizens</a:t>
            </a:r>
            <a:endParaRPr lang="en-CA" sz="2400" dirty="0">
              <a:solidFill>
                <a:schemeClr val="accent5">
                  <a:lumMod val="20000"/>
                  <a:lumOff val="80000"/>
                </a:schemeClr>
              </a:solidFill>
              <a:effectLst/>
            </a:endParaRPr>
          </a:p>
          <a:p>
            <a:pPr marL="0" indent="0">
              <a:lnSpc>
                <a:spcPct val="80000"/>
              </a:lnSpc>
              <a:buNone/>
            </a:pPr>
            <a:r>
              <a:rPr lang="en-CA" sz="2400" dirty="0" smtClean="0">
                <a:solidFill>
                  <a:schemeClr val="accent5">
                    <a:lumMod val="20000"/>
                    <a:lumOff val="80000"/>
                  </a:schemeClr>
                </a:solidFill>
                <a:effectLst/>
              </a:rPr>
              <a:t>- an </a:t>
            </a:r>
            <a:r>
              <a:rPr lang="en-CA" sz="2400" dirty="0">
                <a:solidFill>
                  <a:schemeClr val="accent5">
                    <a:lumMod val="20000"/>
                    <a:lumOff val="80000"/>
                  </a:schemeClr>
                </a:solidFill>
                <a:effectLst/>
              </a:rPr>
              <a:t>elected </a:t>
            </a:r>
            <a:r>
              <a:rPr lang="en-CA" sz="2400" dirty="0" smtClean="0">
                <a:solidFill>
                  <a:schemeClr val="accent5">
                    <a:lumMod val="20000"/>
                    <a:lumOff val="80000"/>
                  </a:schemeClr>
                </a:solidFill>
                <a:effectLst/>
              </a:rPr>
              <a:t>legislature </a:t>
            </a:r>
          </a:p>
          <a:p>
            <a:pPr marL="0" indent="0">
              <a:lnSpc>
                <a:spcPct val="80000"/>
              </a:lnSpc>
              <a:buNone/>
            </a:pPr>
            <a:r>
              <a:rPr lang="en-CA" sz="2400" dirty="0" smtClean="0">
                <a:solidFill>
                  <a:schemeClr val="accent5">
                    <a:lumMod val="20000"/>
                    <a:lumOff val="80000"/>
                  </a:schemeClr>
                </a:solidFill>
                <a:effectLst/>
              </a:rPr>
              <a:t>- religious freedom</a:t>
            </a:r>
            <a:endParaRPr lang="en-CA" sz="2400" dirty="0">
              <a:solidFill>
                <a:schemeClr val="accent5">
                  <a:lumMod val="20000"/>
                  <a:lumOff val="80000"/>
                </a:schemeClr>
              </a:solidFill>
              <a:effectLst/>
            </a:endParaRPr>
          </a:p>
          <a:p>
            <a:pPr marL="0" indent="0">
              <a:lnSpc>
                <a:spcPct val="80000"/>
              </a:lnSpc>
              <a:buNone/>
            </a:pPr>
            <a:r>
              <a:rPr lang="en-CA" sz="2400" dirty="0" smtClean="0">
                <a:solidFill>
                  <a:schemeClr val="accent5">
                    <a:lumMod val="20000"/>
                    <a:lumOff val="80000"/>
                  </a:schemeClr>
                </a:solidFill>
                <a:effectLst/>
              </a:rPr>
              <a:t>- </a:t>
            </a:r>
            <a:r>
              <a:rPr lang="en-CA" sz="2400" dirty="0">
                <a:solidFill>
                  <a:schemeClr val="accent5">
                    <a:lumMod val="20000"/>
                    <a:lumOff val="80000"/>
                  </a:schemeClr>
                </a:solidFill>
                <a:effectLst/>
              </a:rPr>
              <a:t>kept the Napoleonic Code.</a:t>
            </a:r>
          </a:p>
          <a:p>
            <a:pPr marL="0" indent="0">
              <a:lnSpc>
                <a:spcPct val="80000"/>
              </a:lnSpc>
              <a:buNone/>
            </a:pPr>
            <a:endParaRPr lang="en-CA" sz="2400" dirty="0">
              <a:solidFill>
                <a:schemeClr val="accent5">
                  <a:lumMod val="20000"/>
                  <a:lumOff val="80000"/>
                </a:schemeClr>
              </a:solidFill>
              <a:effectLst/>
            </a:endParaRPr>
          </a:p>
          <a:p>
            <a:pPr marL="0" indent="0">
              <a:lnSpc>
                <a:spcPct val="80000"/>
              </a:lnSpc>
              <a:buNone/>
            </a:pPr>
            <a:r>
              <a:rPr lang="en-CA" sz="2400" dirty="0">
                <a:solidFill>
                  <a:schemeClr val="accent5">
                    <a:lumMod val="20000"/>
                    <a:lumOff val="80000"/>
                  </a:schemeClr>
                </a:solidFill>
                <a:effectLst/>
              </a:rPr>
              <a:t>M</a:t>
            </a:r>
            <a:r>
              <a:rPr lang="en-CA" sz="2400" dirty="0" smtClean="0">
                <a:solidFill>
                  <a:schemeClr val="accent5">
                    <a:lumMod val="20000"/>
                    <a:lumOff val="80000"/>
                  </a:schemeClr>
                </a:solidFill>
                <a:effectLst/>
              </a:rPr>
              <a:t>any </a:t>
            </a:r>
            <a:r>
              <a:rPr lang="en-US" sz="2400" dirty="0" err="1">
                <a:solidFill>
                  <a:srgbClr val="FF8000"/>
                </a:solidFill>
                <a:effectLst/>
              </a:rPr>
              <a:t>é</a:t>
            </a:r>
            <a:r>
              <a:rPr lang="en-CA" sz="2400" dirty="0" err="1">
                <a:solidFill>
                  <a:srgbClr val="FF8000"/>
                </a:solidFill>
                <a:effectLst/>
              </a:rPr>
              <a:t>migr</a:t>
            </a:r>
            <a:r>
              <a:rPr lang="en-US" sz="2400" dirty="0" err="1">
                <a:solidFill>
                  <a:srgbClr val="FF8000"/>
                </a:solidFill>
                <a:effectLst/>
              </a:rPr>
              <a:t>é</a:t>
            </a:r>
            <a:r>
              <a:rPr lang="en-CA" sz="2400" dirty="0">
                <a:solidFill>
                  <a:srgbClr val="FF8000"/>
                </a:solidFill>
                <a:effectLst/>
              </a:rPr>
              <a:t>s</a:t>
            </a:r>
            <a:r>
              <a:rPr lang="en-CA" sz="2400" dirty="0">
                <a:solidFill>
                  <a:schemeClr val="accent5">
                    <a:lumMod val="20000"/>
                    <a:lumOff val="80000"/>
                  </a:schemeClr>
                </a:solidFill>
                <a:effectLst/>
              </a:rPr>
              <a:t> returned to France and demanded </a:t>
            </a:r>
            <a:r>
              <a:rPr lang="en-CA" sz="2400" dirty="0">
                <a:solidFill>
                  <a:srgbClr val="FF8000"/>
                </a:solidFill>
                <a:effectLst/>
              </a:rPr>
              <a:t>revenge</a:t>
            </a:r>
            <a:r>
              <a:rPr lang="en-CA" sz="2400" dirty="0">
                <a:solidFill>
                  <a:schemeClr val="accent5">
                    <a:lumMod val="20000"/>
                    <a:lumOff val="80000"/>
                  </a:schemeClr>
                </a:solidFill>
                <a:effectLst/>
              </a:rPr>
              <a:t> on supporters of the French Revolution.</a:t>
            </a:r>
          </a:p>
          <a:p>
            <a:pPr marL="0" indent="0">
              <a:lnSpc>
                <a:spcPct val="80000"/>
              </a:lnSpc>
              <a:buNone/>
            </a:pPr>
            <a:endParaRPr lang="en-CA" sz="2400" dirty="0" smtClean="0">
              <a:solidFill>
                <a:schemeClr val="accent5">
                  <a:lumMod val="20000"/>
                  <a:lumOff val="80000"/>
                </a:schemeClr>
              </a:solidFill>
              <a:effectLst/>
            </a:endParaRPr>
          </a:p>
          <a:p>
            <a:pPr marL="0" indent="0">
              <a:lnSpc>
                <a:spcPct val="80000"/>
              </a:lnSpc>
              <a:buNone/>
            </a:pPr>
            <a:r>
              <a:rPr lang="en-CA" sz="2400" dirty="0" smtClean="0">
                <a:solidFill>
                  <a:srgbClr val="00FFFF"/>
                </a:solidFill>
                <a:effectLst/>
              </a:rPr>
              <a:t>Napoleon </a:t>
            </a:r>
            <a:r>
              <a:rPr lang="en-CA" sz="2400" dirty="0">
                <a:solidFill>
                  <a:srgbClr val="00FFFF"/>
                </a:solidFill>
                <a:effectLst/>
              </a:rPr>
              <a:t>took advantage of the resulting disturbances to return to Paris.  </a:t>
            </a:r>
          </a:p>
        </p:txBody>
      </p:sp>
      <p:pic>
        <p:nvPicPr>
          <p:cNvPr id="72707" name="Picture 3" descr="LouisXVIII"/>
          <p:cNvPicPr>
            <a:picLocks noChangeAspect="1" noChangeArrowheads="1"/>
          </p:cNvPicPr>
          <p:nvPr/>
        </p:nvPicPr>
        <p:blipFill>
          <a:blip r:embed="rId3" cstate="print"/>
          <a:srcRect/>
          <a:stretch>
            <a:fillRect/>
          </a:stretch>
        </p:blipFill>
        <p:spPr bwMode="auto">
          <a:xfrm>
            <a:off x="5029200" y="188913"/>
            <a:ext cx="4114800" cy="6003925"/>
          </a:xfrm>
          <a:prstGeom prst="rect">
            <a:avLst/>
          </a:prstGeom>
          <a:noFill/>
        </p:spPr>
      </p:pic>
      <p:sp>
        <p:nvSpPr>
          <p:cNvPr id="72708" name="Text Box 4"/>
          <p:cNvSpPr txBox="1">
            <a:spLocks noChangeArrowheads="1"/>
          </p:cNvSpPr>
          <p:nvPr/>
        </p:nvSpPr>
        <p:spPr bwMode="auto">
          <a:xfrm>
            <a:off x="5076825" y="6172200"/>
            <a:ext cx="4067175" cy="366713"/>
          </a:xfrm>
          <a:prstGeom prst="rect">
            <a:avLst/>
          </a:prstGeom>
          <a:noFill/>
          <a:ln w="9525">
            <a:noFill/>
            <a:miter lim="800000"/>
            <a:headEnd/>
            <a:tailEnd/>
          </a:ln>
          <a:effectLst/>
        </p:spPr>
        <p:txBody>
          <a:bodyPr>
            <a:spAutoFit/>
          </a:bodyPr>
          <a:lstStyle/>
          <a:p>
            <a:pPr algn="ctr" eaLnBrk="1" hangingPunct="1">
              <a:spcBef>
                <a:spcPct val="50000"/>
              </a:spcBef>
            </a:pPr>
            <a:r>
              <a:rPr lang="en-CA" dirty="0">
                <a:solidFill>
                  <a:srgbClr val="FFFFFF"/>
                </a:solidFill>
                <a:effectLst/>
                <a:latin typeface="Arial" charset="0"/>
                <a:cs typeface="Arial" charset="0"/>
              </a:rPr>
              <a:t>Louis XVIII (1755-1824)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395288" y="228600"/>
            <a:ext cx="5395912" cy="6324600"/>
          </a:xfrm>
        </p:spPr>
        <p:txBody>
          <a:bodyPr/>
          <a:lstStyle/>
          <a:p>
            <a:pPr marL="0" indent="0">
              <a:lnSpc>
                <a:spcPct val="90000"/>
              </a:lnSpc>
              <a:buNone/>
            </a:pPr>
            <a:r>
              <a:rPr lang="en-CA" dirty="0">
                <a:solidFill>
                  <a:srgbClr val="00FFFF"/>
                </a:solidFill>
                <a:effectLst/>
              </a:rPr>
              <a:t>In March 1815</a:t>
            </a:r>
            <a:r>
              <a:rPr lang="en-CA" dirty="0">
                <a:solidFill>
                  <a:schemeClr val="accent5">
                    <a:lumMod val="20000"/>
                    <a:lumOff val="80000"/>
                  </a:schemeClr>
                </a:solidFill>
                <a:effectLst/>
              </a:rPr>
              <a:t>, he again </a:t>
            </a:r>
            <a:r>
              <a:rPr lang="en-CA" dirty="0">
                <a:solidFill>
                  <a:srgbClr val="FFFF00"/>
                </a:solidFill>
                <a:effectLst/>
              </a:rPr>
              <a:t>proclaimed himself emperor</a:t>
            </a:r>
            <a:r>
              <a:rPr lang="en-CA" dirty="0">
                <a:solidFill>
                  <a:schemeClr val="accent5">
                    <a:lumMod val="20000"/>
                    <a:lumOff val="80000"/>
                  </a:schemeClr>
                </a:solidFill>
                <a:effectLst/>
              </a:rPr>
              <a:t>.  Discontented soldiers rallied to his side.  For </a:t>
            </a:r>
            <a:r>
              <a:rPr lang="en-CA" dirty="0">
                <a:solidFill>
                  <a:srgbClr val="00FFFF"/>
                </a:solidFill>
                <a:effectLst/>
              </a:rPr>
              <a:t>100 days</a:t>
            </a:r>
            <a:r>
              <a:rPr lang="en-CA" dirty="0">
                <a:solidFill>
                  <a:schemeClr val="accent5">
                    <a:lumMod val="20000"/>
                    <a:lumOff val="80000"/>
                  </a:schemeClr>
                </a:solidFill>
                <a:effectLst/>
              </a:rPr>
              <a:t>, he worked to r</a:t>
            </a:r>
            <a:r>
              <a:rPr lang="en-CA" dirty="0">
                <a:solidFill>
                  <a:srgbClr val="00FF00"/>
                </a:solidFill>
                <a:effectLst/>
              </a:rPr>
              <a:t>ebuild the French </a:t>
            </a:r>
            <a:r>
              <a:rPr lang="en-CA" dirty="0" smtClean="0">
                <a:solidFill>
                  <a:srgbClr val="00FF00"/>
                </a:solidFill>
                <a:effectLst/>
              </a:rPr>
              <a:t>army</a:t>
            </a:r>
            <a:r>
              <a:rPr lang="en-CA" dirty="0" smtClean="0">
                <a:solidFill>
                  <a:schemeClr val="accent5">
                    <a:lumMod val="20000"/>
                    <a:lumOff val="80000"/>
                  </a:schemeClr>
                </a:solidFill>
                <a:effectLst/>
              </a:rPr>
              <a:t>; </a:t>
            </a:r>
            <a:r>
              <a:rPr lang="en-CA" dirty="0">
                <a:solidFill>
                  <a:schemeClr val="accent5">
                    <a:lumMod val="20000"/>
                    <a:lumOff val="80000"/>
                  </a:schemeClr>
                </a:solidFill>
                <a:effectLst/>
              </a:rPr>
              <a:t>b</a:t>
            </a:r>
            <a:r>
              <a:rPr lang="en-CA" dirty="0" smtClean="0">
                <a:solidFill>
                  <a:schemeClr val="accent5">
                    <a:lumMod val="20000"/>
                    <a:lumOff val="80000"/>
                  </a:schemeClr>
                </a:solidFill>
                <a:effectLst/>
              </a:rPr>
              <a:t>ut </a:t>
            </a:r>
            <a:r>
              <a:rPr lang="en-CA" dirty="0">
                <a:solidFill>
                  <a:schemeClr val="accent5">
                    <a:lumMod val="20000"/>
                    <a:lumOff val="80000"/>
                  </a:schemeClr>
                </a:solidFill>
                <a:effectLst/>
              </a:rPr>
              <a:t>the European allies acted swiftly. </a:t>
            </a:r>
          </a:p>
          <a:p>
            <a:pPr marL="0" indent="0">
              <a:lnSpc>
                <a:spcPct val="90000"/>
              </a:lnSpc>
              <a:buNone/>
            </a:pPr>
            <a:endParaRPr lang="en-CA" dirty="0" smtClean="0">
              <a:solidFill>
                <a:srgbClr val="00FFFF"/>
              </a:solidFill>
              <a:effectLst/>
            </a:endParaRPr>
          </a:p>
          <a:p>
            <a:pPr marL="0" indent="0">
              <a:lnSpc>
                <a:spcPct val="90000"/>
              </a:lnSpc>
              <a:buNone/>
            </a:pPr>
            <a:r>
              <a:rPr lang="en-CA" dirty="0" smtClean="0">
                <a:solidFill>
                  <a:srgbClr val="00FFFF"/>
                </a:solidFill>
                <a:effectLst/>
              </a:rPr>
              <a:t>In </a:t>
            </a:r>
            <a:r>
              <a:rPr lang="en-CA" dirty="0">
                <a:solidFill>
                  <a:srgbClr val="00FFFF"/>
                </a:solidFill>
                <a:effectLst/>
              </a:rPr>
              <a:t>June 1815</a:t>
            </a:r>
            <a:r>
              <a:rPr lang="en-CA" dirty="0">
                <a:solidFill>
                  <a:schemeClr val="accent5">
                    <a:lumMod val="20000"/>
                    <a:lumOff val="80000"/>
                  </a:schemeClr>
                </a:solidFill>
                <a:effectLst/>
              </a:rPr>
              <a:t>, a joint </a:t>
            </a:r>
            <a:r>
              <a:rPr lang="en-CA" dirty="0">
                <a:solidFill>
                  <a:srgbClr val="FF8000"/>
                </a:solidFill>
                <a:effectLst/>
              </a:rPr>
              <a:t>British and Prussian army </a:t>
            </a:r>
            <a:r>
              <a:rPr lang="en-CA" dirty="0">
                <a:solidFill>
                  <a:schemeClr val="accent5">
                    <a:lumMod val="20000"/>
                    <a:lumOff val="80000"/>
                  </a:schemeClr>
                </a:solidFill>
                <a:effectLst/>
              </a:rPr>
              <a:t>led by the Duke of Wellington </a:t>
            </a:r>
            <a:r>
              <a:rPr lang="en-CA" dirty="0">
                <a:solidFill>
                  <a:srgbClr val="FF00FF"/>
                </a:solidFill>
                <a:effectLst/>
              </a:rPr>
              <a:t>defeated the French at Waterloo</a:t>
            </a:r>
            <a:r>
              <a:rPr lang="en-CA" dirty="0">
                <a:solidFill>
                  <a:schemeClr val="accent5">
                    <a:lumMod val="20000"/>
                    <a:lumOff val="80000"/>
                  </a:schemeClr>
                </a:solidFill>
                <a:effectLst/>
              </a:rPr>
              <a:t>.  </a:t>
            </a:r>
          </a:p>
        </p:txBody>
      </p:sp>
      <p:pic>
        <p:nvPicPr>
          <p:cNvPr id="74755" name="Picture 3" descr="wellington_d"/>
          <p:cNvPicPr>
            <a:picLocks noChangeAspect="1" noChangeArrowheads="1"/>
          </p:cNvPicPr>
          <p:nvPr/>
        </p:nvPicPr>
        <p:blipFill>
          <a:blip r:embed="rId3" cstate="print"/>
          <a:srcRect/>
          <a:stretch>
            <a:fillRect/>
          </a:stretch>
        </p:blipFill>
        <p:spPr bwMode="auto">
          <a:xfrm>
            <a:off x="6172200" y="914400"/>
            <a:ext cx="2540000" cy="3479800"/>
          </a:xfrm>
          <a:prstGeom prst="rect">
            <a:avLst/>
          </a:prstGeom>
          <a:noFill/>
        </p:spPr>
      </p:pic>
      <p:sp>
        <p:nvSpPr>
          <p:cNvPr id="74756" name="Text Box 4"/>
          <p:cNvSpPr txBox="1">
            <a:spLocks noChangeArrowheads="1"/>
          </p:cNvSpPr>
          <p:nvPr/>
        </p:nvSpPr>
        <p:spPr bwMode="auto">
          <a:xfrm>
            <a:off x="6172200" y="4495800"/>
            <a:ext cx="2649538" cy="641350"/>
          </a:xfrm>
          <a:prstGeom prst="rect">
            <a:avLst/>
          </a:prstGeom>
          <a:noFill/>
          <a:ln w="9525">
            <a:noFill/>
            <a:miter lim="800000"/>
            <a:headEnd/>
            <a:tailEnd/>
          </a:ln>
          <a:effectLst/>
        </p:spPr>
        <p:txBody>
          <a:bodyPr>
            <a:spAutoFit/>
          </a:bodyPr>
          <a:lstStyle/>
          <a:p>
            <a:pPr algn="ctr" eaLnBrk="1" hangingPunct="1">
              <a:spcBef>
                <a:spcPct val="50000"/>
              </a:spcBef>
            </a:pPr>
            <a:r>
              <a:rPr lang="en-CA" dirty="0">
                <a:solidFill>
                  <a:srgbClr val="FFFFFF"/>
                </a:solidFill>
                <a:effectLst/>
                <a:latin typeface="Arial" charset="0"/>
                <a:cs typeface="Arial" charset="0"/>
              </a:rPr>
              <a:t>Duke of Wellington (1769-1852)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52400" y="457200"/>
            <a:ext cx="4495800" cy="1446550"/>
          </a:xfrm>
          <a:prstGeom prst="rect">
            <a:avLst/>
          </a:prstGeom>
          <a:noFill/>
          <a:ln w="9525">
            <a:noFill/>
            <a:miter lim="800000"/>
            <a:headEnd/>
            <a:tailEnd/>
          </a:ln>
          <a:effectLst/>
        </p:spPr>
        <p:txBody>
          <a:bodyPr>
            <a:spAutoFit/>
          </a:bodyPr>
          <a:lstStyle/>
          <a:p>
            <a:pPr algn="ctr" eaLnBrk="1" hangingPunct="1"/>
            <a:r>
              <a:rPr lang="en-US" sz="4400" dirty="0">
                <a:solidFill>
                  <a:srgbClr val="FFFF00"/>
                </a:solidFill>
                <a:effectLst/>
              </a:rPr>
              <a:t>Napoleon’s</a:t>
            </a:r>
          </a:p>
          <a:p>
            <a:pPr algn="ctr" eaLnBrk="1" hangingPunct="1"/>
            <a:r>
              <a:rPr lang="en-US" sz="4400" dirty="0">
                <a:solidFill>
                  <a:srgbClr val="FFFF00"/>
                </a:solidFill>
                <a:effectLst/>
              </a:rPr>
              <a:t>Final Exile </a:t>
            </a:r>
            <a:r>
              <a:rPr lang="en-US" sz="4400" dirty="0" smtClean="0">
                <a:solidFill>
                  <a:srgbClr val="FFFF00"/>
                </a:solidFill>
                <a:effectLst/>
              </a:rPr>
              <a:t>…</a:t>
            </a:r>
            <a:endParaRPr lang="en-US" sz="4400" dirty="0">
              <a:solidFill>
                <a:srgbClr val="FFFF00"/>
              </a:solidFill>
              <a:effectLst/>
            </a:endParaRPr>
          </a:p>
        </p:txBody>
      </p:sp>
      <p:pic>
        <p:nvPicPr>
          <p:cNvPr id="23556" name="Picture 4" descr="map-St Helena"/>
          <p:cNvPicPr>
            <a:picLocks noChangeAspect="1" noChangeArrowheads="1"/>
          </p:cNvPicPr>
          <p:nvPr/>
        </p:nvPicPr>
        <p:blipFill>
          <a:blip r:embed="rId3" cstate="print">
            <a:lum bright="-6000" contrast="6000"/>
          </a:blip>
          <a:srcRect/>
          <a:stretch>
            <a:fillRect/>
          </a:stretch>
        </p:blipFill>
        <p:spPr bwMode="auto">
          <a:xfrm>
            <a:off x="228600" y="4406900"/>
            <a:ext cx="4724400" cy="2173288"/>
          </a:xfrm>
          <a:prstGeom prst="rect">
            <a:avLst/>
          </a:prstGeom>
          <a:noFill/>
          <a:ln w="9525">
            <a:solidFill>
              <a:schemeClr val="bg2"/>
            </a:solidFill>
            <a:miter lim="800000"/>
            <a:headEnd/>
            <a:tailEnd/>
          </a:ln>
        </p:spPr>
      </p:pic>
      <p:sp>
        <p:nvSpPr>
          <p:cNvPr id="23557" name="Text Box 5"/>
          <p:cNvSpPr txBox="1">
            <a:spLocks noChangeArrowheads="1"/>
          </p:cNvSpPr>
          <p:nvPr/>
        </p:nvSpPr>
        <p:spPr bwMode="auto">
          <a:xfrm>
            <a:off x="304800" y="2362200"/>
            <a:ext cx="4419600" cy="1095685"/>
          </a:xfrm>
          <a:prstGeom prst="rect">
            <a:avLst/>
          </a:prstGeom>
          <a:noFill/>
          <a:ln w="9525">
            <a:noFill/>
            <a:miter lim="800000"/>
            <a:headEnd/>
            <a:tailEnd/>
          </a:ln>
          <a:effectLst/>
        </p:spPr>
        <p:txBody>
          <a:bodyPr>
            <a:spAutoFit/>
          </a:bodyPr>
          <a:lstStyle/>
          <a:p>
            <a:pPr eaLnBrk="1" hangingPunct="1">
              <a:lnSpc>
                <a:spcPct val="90000"/>
              </a:lnSpc>
              <a:spcBef>
                <a:spcPct val="20000"/>
              </a:spcBef>
              <a:buClr>
                <a:schemeClr val="hlink"/>
              </a:buClr>
              <a:buSzPct val="65000"/>
            </a:pPr>
            <a:r>
              <a:rPr lang="en-CA" sz="2400" dirty="0" smtClean="0">
                <a:solidFill>
                  <a:schemeClr val="accent5">
                    <a:lumMod val="20000"/>
                    <a:lumOff val="80000"/>
                  </a:schemeClr>
                </a:solidFill>
                <a:effectLst/>
              </a:rPr>
              <a:t>…</a:t>
            </a:r>
            <a:r>
              <a:rPr lang="en-CA" sz="2400" dirty="0" smtClean="0">
                <a:solidFill>
                  <a:schemeClr val="accent5">
                    <a:lumMod val="20000"/>
                    <a:lumOff val="80000"/>
                  </a:schemeClr>
                </a:solidFill>
                <a:effectLst/>
              </a:rPr>
              <a:t> </a:t>
            </a:r>
            <a:r>
              <a:rPr lang="en-CA" sz="2400" dirty="0">
                <a:solidFill>
                  <a:schemeClr val="accent5">
                    <a:lumMod val="20000"/>
                    <a:lumOff val="80000"/>
                  </a:schemeClr>
                </a:solidFill>
                <a:effectLst/>
              </a:rPr>
              <a:t>to </a:t>
            </a:r>
            <a:r>
              <a:rPr lang="en-CA" sz="2400" dirty="0">
                <a:solidFill>
                  <a:srgbClr val="00FF00"/>
                </a:solidFill>
                <a:effectLst/>
              </a:rPr>
              <a:t>the island of St. Helena in the Atlantic</a:t>
            </a:r>
            <a:r>
              <a:rPr lang="en-CA" sz="2400" dirty="0">
                <a:solidFill>
                  <a:schemeClr val="accent5">
                    <a:lumMod val="20000"/>
                    <a:lumOff val="80000"/>
                  </a:schemeClr>
                </a:solidFill>
                <a:effectLst/>
              </a:rPr>
              <a:t>, where he died in </a:t>
            </a:r>
            <a:r>
              <a:rPr lang="en-CA" sz="2400" dirty="0">
                <a:solidFill>
                  <a:srgbClr val="00FFFF"/>
                </a:solidFill>
                <a:effectLst/>
              </a:rPr>
              <a:t>1821</a:t>
            </a:r>
            <a:r>
              <a:rPr lang="en-CA" sz="2400" dirty="0" smtClean="0">
                <a:solidFill>
                  <a:schemeClr val="accent5">
                    <a:lumMod val="20000"/>
                    <a:lumOff val="80000"/>
                  </a:schemeClr>
                </a:solidFill>
                <a:effectLst/>
              </a:rPr>
              <a:t>.</a:t>
            </a:r>
            <a:endParaRPr lang="en-CA" sz="2400" dirty="0">
              <a:solidFill>
                <a:schemeClr val="accent5">
                  <a:lumMod val="20000"/>
                  <a:lumOff val="80000"/>
                </a:schemeClr>
              </a:solidFill>
              <a:effectLst/>
            </a:endParaRPr>
          </a:p>
        </p:txBody>
      </p:sp>
      <p:pic>
        <p:nvPicPr>
          <p:cNvPr id="23558" name="Picture 6"/>
          <p:cNvPicPr>
            <a:picLocks noChangeAspect="1" noChangeArrowheads="1"/>
          </p:cNvPicPr>
          <p:nvPr/>
        </p:nvPicPr>
        <p:blipFill>
          <a:blip r:embed="rId4" cstate="print"/>
          <a:srcRect/>
          <a:stretch>
            <a:fillRect/>
          </a:stretch>
        </p:blipFill>
        <p:spPr bwMode="auto">
          <a:xfrm>
            <a:off x="5029200" y="152400"/>
            <a:ext cx="3890963" cy="5181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52400" y="152400"/>
            <a:ext cx="8839200" cy="869950"/>
          </a:xfrm>
          <a:prstGeom prst="rect">
            <a:avLst/>
          </a:prstGeom>
          <a:noFill/>
          <a:ln w="9525">
            <a:noFill/>
            <a:miter lim="800000"/>
            <a:headEnd/>
            <a:tailEnd/>
          </a:ln>
          <a:effectLst/>
        </p:spPr>
        <p:txBody>
          <a:bodyPr>
            <a:spAutoFit/>
          </a:bodyPr>
          <a:lstStyle/>
          <a:p>
            <a:pPr algn="ctr" eaLnBrk="1" hangingPunct="1">
              <a:spcBef>
                <a:spcPct val="50000"/>
              </a:spcBef>
            </a:pPr>
            <a:r>
              <a:rPr lang="en-US" sz="5100">
                <a:solidFill>
                  <a:schemeClr val="tx2"/>
                </a:solidFill>
                <a:effectLst/>
              </a:rPr>
              <a:t>Napoleon’s Tomb</a:t>
            </a:r>
          </a:p>
        </p:txBody>
      </p:sp>
      <p:pic>
        <p:nvPicPr>
          <p:cNvPr id="24579" name="Picture 3" descr="Napoleon_tomb"/>
          <p:cNvPicPr>
            <a:picLocks noChangeAspect="1" noChangeArrowheads="1"/>
          </p:cNvPicPr>
          <p:nvPr/>
        </p:nvPicPr>
        <p:blipFill>
          <a:blip r:embed="rId3" cstate="print">
            <a:lum contrast="6000"/>
          </a:blip>
          <a:srcRect l="5655" t="7835" r="5653" b="7835"/>
          <a:stretch>
            <a:fillRect/>
          </a:stretch>
        </p:blipFill>
        <p:spPr bwMode="auto">
          <a:xfrm>
            <a:off x="1066800" y="1143000"/>
            <a:ext cx="7162800" cy="5300663"/>
          </a:xfrm>
          <a:prstGeom prst="rect">
            <a:avLst/>
          </a:prstGeom>
          <a:noFill/>
          <a:ln w="9525">
            <a:solidFill>
              <a:schemeClr val="bg2"/>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90500" y="-152400"/>
            <a:ext cx="9525000" cy="1371600"/>
          </a:xfrm>
        </p:spPr>
        <p:txBody>
          <a:bodyPr/>
          <a:lstStyle/>
          <a:p>
            <a:r>
              <a:rPr lang="en-US" sz="4000" b="1" dirty="0" smtClean="0">
                <a:solidFill>
                  <a:srgbClr val="FFFF00"/>
                </a:solidFill>
              </a:rPr>
              <a:t>Under Napoleon Bonaparte</a:t>
            </a:r>
            <a:endParaRPr lang="en-US" sz="4000" b="1" dirty="0">
              <a:solidFill>
                <a:srgbClr val="FFFF00"/>
              </a:solidFill>
            </a:endParaRPr>
          </a:p>
        </p:txBody>
      </p:sp>
      <p:sp>
        <p:nvSpPr>
          <p:cNvPr id="128003" name="Rectangle 3"/>
          <p:cNvSpPr>
            <a:spLocks noGrp="1" noChangeArrowheads="1"/>
          </p:cNvSpPr>
          <p:nvPr>
            <p:ph type="body" idx="1"/>
          </p:nvPr>
        </p:nvSpPr>
        <p:spPr>
          <a:xfrm>
            <a:off x="304800" y="990600"/>
            <a:ext cx="4953000" cy="4114800"/>
          </a:xfrm>
        </p:spPr>
        <p:txBody>
          <a:bodyPr/>
          <a:lstStyle/>
          <a:p>
            <a:r>
              <a:rPr lang="en-US" sz="2400" dirty="0">
                <a:solidFill>
                  <a:srgbClr val="FFFFFF"/>
                </a:solidFill>
                <a:effectLst/>
              </a:rPr>
              <a:t>End of absolutism</a:t>
            </a:r>
          </a:p>
          <a:p>
            <a:r>
              <a:rPr lang="en-US" sz="2400" dirty="0">
                <a:solidFill>
                  <a:srgbClr val="FFFFFF"/>
                </a:solidFill>
                <a:effectLst/>
              </a:rPr>
              <a:t>Power of nobles ended</a:t>
            </a:r>
          </a:p>
          <a:p>
            <a:r>
              <a:rPr lang="en-US" sz="2400" dirty="0">
                <a:solidFill>
                  <a:srgbClr val="FFFFFF"/>
                </a:solidFill>
                <a:effectLst/>
              </a:rPr>
              <a:t>Peasants became </a:t>
            </a:r>
            <a:r>
              <a:rPr lang="en-US" sz="2400" dirty="0" smtClean="0">
                <a:solidFill>
                  <a:srgbClr val="FFFFFF"/>
                </a:solidFill>
                <a:effectLst/>
              </a:rPr>
              <a:t>landowners</a:t>
            </a:r>
            <a:endParaRPr lang="en-US" sz="2400" dirty="0">
              <a:solidFill>
                <a:srgbClr val="FFFFFF"/>
              </a:solidFill>
              <a:effectLst/>
            </a:endParaRPr>
          </a:p>
          <a:p>
            <a:r>
              <a:rPr lang="en-CA" sz="2400" dirty="0">
                <a:solidFill>
                  <a:srgbClr val="FFFFFF"/>
                </a:solidFill>
                <a:effectLst/>
              </a:rPr>
              <a:t>T</a:t>
            </a:r>
            <a:r>
              <a:rPr lang="en-CA" sz="2400" dirty="0" smtClean="0">
                <a:solidFill>
                  <a:srgbClr val="FFFFFF"/>
                </a:solidFill>
                <a:effectLst/>
              </a:rPr>
              <a:t>he </a:t>
            </a:r>
            <a:r>
              <a:rPr lang="en-CA" sz="2400" dirty="0">
                <a:solidFill>
                  <a:srgbClr val="FFFFFF"/>
                </a:solidFill>
                <a:effectLst/>
              </a:rPr>
              <a:t>concept of Nationalism began to become popular</a:t>
            </a:r>
            <a:endParaRPr lang="en-US" sz="2400" dirty="0">
              <a:solidFill>
                <a:srgbClr val="FFFFFF"/>
              </a:solidFill>
              <a:effectLst/>
            </a:endParaRPr>
          </a:p>
          <a:p>
            <a:r>
              <a:rPr lang="en-US" sz="2400" dirty="0">
                <a:solidFill>
                  <a:srgbClr val="FFFFFF"/>
                </a:solidFill>
                <a:effectLst/>
              </a:rPr>
              <a:t>Enlightenment </a:t>
            </a:r>
            <a:r>
              <a:rPr lang="en-US" sz="2400" dirty="0" smtClean="0">
                <a:solidFill>
                  <a:srgbClr val="FFFFFF"/>
                </a:solidFill>
                <a:effectLst/>
              </a:rPr>
              <a:t>ideals</a:t>
            </a:r>
            <a:endParaRPr lang="en-US" altLang="fr-FR" sz="2400" dirty="0">
              <a:solidFill>
                <a:srgbClr val="FFFFFF"/>
              </a:solidFill>
              <a:effectLst/>
            </a:endParaRPr>
          </a:p>
          <a:p>
            <a:pPr eaLnBrk="1" hangingPunct="1">
              <a:lnSpc>
                <a:spcPct val="80000"/>
              </a:lnSpc>
              <a:defRPr/>
            </a:pPr>
            <a:r>
              <a:rPr lang="en-US" altLang="fr-FR" sz="2400" dirty="0">
                <a:solidFill>
                  <a:srgbClr val="FFFFFF"/>
                </a:solidFill>
                <a:effectLst/>
              </a:rPr>
              <a:t>Napoleon</a:t>
            </a:r>
            <a:r>
              <a:rPr lang="ja-JP" altLang="en-US" sz="2400" dirty="0">
                <a:solidFill>
                  <a:srgbClr val="FFFFFF"/>
                </a:solidFill>
                <a:effectLst/>
              </a:rPr>
              <a:t>’</a:t>
            </a:r>
            <a:r>
              <a:rPr lang="en-US" altLang="ja-JP" sz="2400" dirty="0">
                <a:solidFill>
                  <a:srgbClr val="FFFFFF"/>
                </a:solidFill>
                <a:effectLst/>
              </a:rPr>
              <a:t>s Rise to Power</a:t>
            </a:r>
          </a:p>
          <a:p>
            <a:pPr eaLnBrk="1" hangingPunct="1">
              <a:lnSpc>
                <a:spcPct val="80000"/>
              </a:lnSpc>
              <a:defRPr/>
            </a:pPr>
            <a:r>
              <a:rPr lang="en-US" altLang="fr-FR" sz="2400" dirty="0">
                <a:solidFill>
                  <a:srgbClr val="FFFFFF"/>
                </a:solidFill>
                <a:effectLst/>
              </a:rPr>
              <a:t>The Napoleonic Code</a:t>
            </a:r>
          </a:p>
          <a:p>
            <a:pPr eaLnBrk="1" hangingPunct="1">
              <a:lnSpc>
                <a:spcPct val="80000"/>
              </a:lnSpc>
              <a:defRPr/>
            </a:pPr>
            <a:r>
              <a:rPr lang="en-US" altLang="fr-FR" sz="2400" dirty="0">
                <a:solidFill>
                  <a:srgbClr val="FFFFFF"/>
                </a:solidFill>
                <a:effectLst/>
              </a:rPr>
              <a:t>Establishment of the Bank of France</a:t>
            </a:r>
          </a:p>
          <a:p>
            <a:pPr eaLnBrk="1" hangingPunct="1">
              <a:lnSpc>
                <a:spcPct val="80000"/>
              </a:lnSpc>
              <a:defRPr/>
            </a:pPr>
            <a:r>
              <a:rPr lang="en-US" altLang="fr-FR" sz="2400" dirty="0">
                <a:solidFill>
                  <a:srgbClr val="FFFFFF"/>
                </a:solidFill>
                <a:effectLst/>
              </a:rPr>
              <a:t>Reconciliation with the Catholic </a:t>
            </a:r>
            <a:r>
              <a:rPr lang="en-US" altLang="fr-FR" sz="2400" dirty="0" smtClean="0">
                <a:solidFill>
                  <a:srgbClr val="FFFFFF"/>
                </a:solidFill>
                <a:effectLst/>
              </a:rPr>
              <a:t>Church</a:t>
            </a:r>
            <a:endParaRPr lang="en-US" altLang="fr-FR" sz="2400" dirty="0">
              <a:solidFill>
                <a:srgbClr val="FFFFFF"/>
              </a:solidFill>
              <a:effectLst/>
            </a:endParaRPr>
          </a:p>
          <a:p>
            <a:pPr eaLnBrk="1" hangingPunct="1">
              <a:lnSpc>
                <a:spcPct val="80000"/>
              </a:lnSpc>
              <a:defRPr/>
            </a:pPr>
            <a:r>
              <a:rPr lang="en-US" altLang="fr-FR" sz="2400" dirty="0">
                <a:solidFill>
                  <a:srgbClr val="FFFFFF"/>
                </a:solidFill>
                <a:effectLst/>
              </a:rPr>
              <a:t>Heavy Censorship</a:t>
            </a:r>
          </a:p>
          <a:p>
            <a:pPr eaLnBrk="1" hangingPunct="1">
              <a:lnSpc>
                <a:spcPct val="80000"/>
              </a:lnSpc>
              <a:defRPr/>
            </a:pPr>
            <a:r>
              <a:rPr lang="en-US" altLang="fr-FR" sz="2400" dirty="0">
                <a:solidFill>
                  <a:srgbClr val="FFFFFF"/>
                </a:solidFill>
                <a:effectLst/>
              </a:rPr>
              <a:t>Napoleon</a:t>
            </a:r>
            <a:r>
              <a:rPr lang="ja-JP" altLang="en-US" sz="2400" dirty="0">
                <a:solidFill>
                  <a:srgbClr val="FFFFFF"/>
                </a:solidFill>
                <a:effectLst/>
              </a:rPr>
              <a:t>’</a:t>
            </a:r>
            <a:r>
              <a:rPr lang="en-US" altLang="ja-JP" sz="2400" dirty="0">
                <a:solidFill>
                  <a:srgbClr val="FFFFFF"/>
                </a:solidFill>
                <a:effectLst/>
              </a:rPr>
              <a:t>s </a:t>
            </a:r>
            <a:r>
              <a:rPr lang="ja-JP" altLang="en-US" sz="2400" dirty="0">
                <a:solidFill>
                  <a:srgbClr val="FFFFFF"/>
                </a:solidFill>
                <a:effectLst/>
              </a:rPr>
              <a:t>“</a:t>
            </a:r>
            <a:r>
              <a:rPr lang="en-US" altLang="ja-JP" sz="2400" dirty="0">
                <a:solidFill>
                  <a:srgbClr val="FFFFFF"/>
                </a:solidFill>
                <a:effectLst/>
              </a:rPr>
              <a:t>Art of War</a:t>
            </a:r>
            <a:r>
              <a:rPr lang="ja-JP" altLang="en-US" sz="2400" dirty="0" smtClean="0">
                <a:solidFill>
                  <a:srgbClr val="FFFFFF"/>
                </a:solidFill>
                <a:effectLst/>
              </a:rPr>
              <a:t>”</a:t>
            </a:r>
            <a:endParaRPr lang="en-US" altLang="ja-JP" sz="2400" dirty="0" smtClean="0">
              <a:solidFill>
                <a:srgbClr val="FFFFFF"/>
              </a:solidFill>
              <a:effectLst/>
            </a:endParaRPr>
          </a:p>
          <a:p>
            <a:pPr eaLnBrk="1" hangingPunct="1">
              <a:lnSpc>
                <a:spcPct val="80000"/>
              </a:lnSpc>
              <a:defRPr/>
            </a:pPr>
            <a:r>
              <a:rPr lang="en-US" altLang="fr-FR" sz="2400" dirty="0" smtClean="0">
                <a:solidFill>
                  <a:srgbClr val="FFFFFF"/>
                </a:solidFill>
                <a:effectLst/>
              </a:rPr>
              <a:t>Reform the education</a:t>
            </a:r>
            <a:endParaRPr lang="en-US" altLang="fr-FR" sz="2400" dirty="0">
              <a:solidFill>
                <a:srgbClr val="FFFFFF"/>
              </a:solidFill>
              <a:effectLst/>
            </a:endParaRPr>
          </a:p>
          <a:p>
            <a:endParaRPr lang="en-US" sz="2400" dirty="0">
              <a:solidFill>
                <a:srgbClr val="FFFFFF"/>
              </a:solidFill>
              <a:effectLst/>
            </a:endParaRPr>
          </a:p>
        </p:txBody>
      </p:sp>
      <p:pic>
        <p:nvPicPr>
          <p:cNvPr id="128004" name="Picture 4" descr="S:\Publishing\powerpoint\World history\ZP922\pix\FRpost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723" y="1143000"/>
            <a:ext cx="387673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667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8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80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80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80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280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80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280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280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280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2800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280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436418" y="-228599"/>
            <a:ext cx="8229600" cy="1371600"/>
          </a:xfrm>
        </p:spPr>
        <p:txBody>
          <a:bodyPr/>
          <a:lstStyle/>
          <a:p>
            <a:r>
              <a:rPr lang="en-CA" dirty="0">
                <a:solidFill>
                  <a:srgbClr val="FFFF00"/>
                </a:solidFill>
                <a:effectLst/>
              </a:rPr>
              <a:t>Napoleon’s Early Days</a:t>
            </a:r>
            <a:endParaRPr lang="en-US" dirty="0">
              <a:solidFill>
                <a:srgbClr val="FFFF00"/>
              </a:solidFill>
              <a:effectLst/>
            </a:endParaRPr>
          </a:p>
        </p:txBody>
      </p:sp>
      <p:sp>
        <p:nvSpPr>
          <p:cNvPr id="148483" name="Rectangle 3"/>
          <p:cNvSpPr>
            <a:spLocks noGrp="1" noChangeArrowheads="1"/>
          </p:cNvSpPr>
          <p:nvPr>
            <p:ph type="body" idx="1"/>
          </p:nvPr>
        </p:nvSpPr>
        <p:spPr>
          <a:xfrm>
            <a:off x="228600" y="1447800"/>
            <a:ext cx="8229600" cy="4114800"/>
          </a:xfrm>
        </p:spPr>
        <p:txBody>
          <a:bodyPr/>
          <a:lstStyle/>
          <a:p>
            <a:r>
              <a:rPr lang="en-CA" sz="2800" dirty="0" smtClean="0">
                <a:solidFill>
                  <a:srgbClr val="FFFFFF"/>
                </a:solidFill>
                <a:effectLst/>
                <a:latin typeface="+mj-lt"/>
              </a:rPr>
              <a:t>born </a:t>
            </a:r>
            <a:r>
              <a:rPr lang="en-CA" sz="2800" dirty="0">
                <a:solidFill>
                  <a:srgbClr val="FFFFFF"/>
                </a:solidFill>
                <a:effectLst/>
                <a:latin typeface="+mj-lt"/>
              </a:rPr>
              <a:t>in </a:t>
            </a:r>
            <a:r>
              <a:rPr lang="en-CA" sz="2800" dirty="0" smtClean="0">
                <a:solidFill>
                  <a:srgbClr val="FFFF00"/>
                </a:solidFill>
                <a:effectLst/>
                <a:latin typeface="+mj-lt"/>
              </a:rPr>
              <a:t>Corsica</a:t>
            </a:r>
            <a:r>
              <a:rPr lang="en-CA" sz="2800" dirty="0" smtClean="0">
                <a:solidFill>
                  <a:schemeClr val="accent5">
                    <a:lumMod val="20000"/>
                    <a:lumOff val="80000"/>
                  </a:schemeClr>
                </a:solidFill>
                <a:effectLst/>
                <a:latin typeface="+mj-lt"/>
              </a:rPr>
              <a:t> </a:t>
            </a:r>
            <a:r>
              <a:rPr lang="en-CA" sz="2800" dirty="0">
                <a:solidFill>
                  <a:srgbClr val="FFFFFF"/>
                </a:solidFill>
                <a:effectLst/>
                <a:latin typeface="+mj-lt"/>
              </a:rPr>
              <a:t>in </a:t>
            </a:r>
            <a:endParaRPr lang="en-CA" sz="2800" dirty="0" smtClean="0">
              <a:solidFill>
                <a:srgbClr val="FFFFFF"/>
              </a:solidFill>
              <a:effectLst/>
              <a:latin typeface="+mj-lt"/>
            </a:endParaRPr>
          </a:p>
          <a:p>
            <a:pPr marL="0" indent="0">
              <a:buNone/>
            </a:pPr>
            <a:r>
              <a:rPr lang="en-US" sz="2800" dirty="0" smtClean="0">
                <a:solidFill>
                  <a:srgbClr val="FFFFFF"/>
                </a:solidFill>
                <a:effectLst/>
                <a:latin typeface="+mj-lt"/>
              </a:rPr>
              <a:t>August 1769</a:t>
            </a:r>
            <a:r>
              <a:rPr lang="en-US" sz="2800" dirty="0">
                <a:solidFill>
                  <a:srgbClr val="FFFFFF"/>
                </a:solidFill>
                <a:effectLst/>
                <a:latin typeface="+mj-lt"/>
              </a:rPr>
              <a:t> </a:t>
            </a:r>
            <a:r>
              <a:rPr lang="en-US" sz="2800" dirty="0" smtClean="0">
                <a:solidFill>
                  <a:srgbClr val="FFFFFF"/>
                </a:solidFill>
                <a:effectLst/>
                <a:latin typeface="+mj-lt"/>
              </a:rPr>
              <a:t>in a</a:t>
            </a:r>
            <a:r>
              <a:rPr lang="en-CA" sz="2800" dirty="0" smtClean="0">
                <a:solidFill>
                  <a:srgbClr val="FFFFFF"/>
                </a:solidFill>
                <a:effectLst/>
                <a:latin typeface="+mj-lt"/>
              </a:rPr>
              <a:t> </a:t>
            </a:r>
            <a:r>
              <a:rPr lang="en-CA" sz="2800" dirty="0">
                <a:solidFill>
                  <a:srgbClr val="FFFFFF"/>
                </a:solidFill>
                <a:effectLst/>
                <a:latin typeface="+mj-lt"/>
              </a:rPr>
              <a:t>high </a:t>
            </a:r>
            <a:endParaRPr lang="en-CA" sz="2800" dirty="0" smtClean="0">
              <a:solidFill>
                <a:srgbClr val="FFFFFF"/>
              </a:solidFill>
              <a:effectLst/>
              <a:latin typeface="+mj-lt"/>
            </a:endParaRPr>
          </a:p>
          <a:p>
            <a:pPr marL="0" indent="0">
              <a:buNone/>
            </a:pPr>
            <a:r>
              <a:rPr lang="en-CA" sz="2800" dirty="0" smtClean="0">
                <a:solidFill>
                  <a:srgbClr val="FFFFFF"/>
                </a:solidFill>
                <a:effectLst/>
                <a:latin typeface="+mj-lt"/>
              </a:rPr>
              <a:t>social </a:t>
            </a:r>
            <a:r>
              <a:rPr lang="en-CA" sz="2800" dirty="0">
                <a:solidFill>
                  <a:srgbClr val="FFFFFF"/>
                </a:solidFill>
                <a:effectLst/>
                <a:latin typeface="+mj-lt"/>
              </a:rPr>
              <a:t>class</a:t>
            </a:r>
          </a:p>
          <a:p>
            <a:r>
              <a:rPr lang="en-CA" sz="2800" dirty="0" smtClean="0">
                <a:solidFill>
                  <a:srgbClr val="FFFFFF"/>
                </a:solidFill>
                <a:effectLst/>
                <a:latin typeface="+mj-lt"/>
              </a:rPr>
              <a:t>Was sent </a:t>
            </a:r>
            <a:r>
              <a:rPr lang="en-CA" sz="2800" dirty="0">
                <a:solidFill>
                  <a:srgbClr val="FFFFFF"/>
                </a:solidFill>
                <a:effectLst/>
                <a:latin typeface="+mj-lt"/>
              </a:rPr>
              <a:t>to military </a:t>
            </a:r>
            <a:endParaRPr lang="en-CA" sz="2800" dirty="0" smtClean="0">
              <a:solidFill>
                <a:srgbClr val="FFFFFF"/>
              </a:solidFill>
              <a:effectLst/>
              <a:latin typeface="+mj-lt"/>
            </a:endParaRPr>
          </a:p>
          <a:p>
            <a:pPr marL="0" indent="0">
              <a:buNone/>
            </a:pPr>
            <a:r>
              <a:rPr lang="en-CA" sz="2800" dirty="0" smtClean="0">
                <a:solidFill>
                  <a:srgbClr val="FFFFFF"/>
                </a:solidFill>
                <a:effectLst/>
                <a:latin typeface="+mj-lt"/>
              </a:rPr>
              <a:t>Academy in France and</a:t>
            </a:r>
            <a:r>
              <a:rPr lang="en-US" sz="2800" dirty="0" smtClean="0">
                <a:solidFill>
                  <a:srgbClr val="FFFFFF"/>
                </a:solidFill>
                <a:effectLst/>
                <a:latin typeface="+mj-lt"/>
              </a:rPr>
              <a:t> </a:t>
            </a:r>
          </a:p>
          <a:p>
            <a:pPr marL="0" indent="0">
              <a:buNone/>
            </a:pPr>
            <a:r>
              <a:rPr lang="en-US" sz="2800" dirty="0" smtClean="0">
                <a:solidFill>
                  <a:srgbClr val="FFFFFF"/>
                </a:solidFill>
                <a:effectLst/>
                <a:latin typeface="+mj-lt"/>
              </a:rPr>
              <a:t>Graduated at 16. </a:t>
            </a:r>
            <a:endParaRPr lang="en-US" sz="2800" dirty="0">
              <a:solidFill>
                <a:srgbClr val="FFFFFF"/>
              </a:solidFill>
              <a:effectLst/>
              <a:latin typeface="+mj-lt"/>
            </a:endParaRPr>
          </a:p>
          <a:p>
            <a:r>
              <a:rPr lang="en-CA" sz="2800" dirty="0">
                <a:solidFill>
                  <a:srgbClr val="FFFFFF"/>
                </a:solidFill>
                <a:effectLst/>
                <a:latin typeface="+mj-lt"/>
              </a:rPr>
              <a:t>During the French </a:t>
            </a:r>
            <a:endParaRPr lang="en-CA" sz="2800" dirty="0" smtClean="0">
              <a:solidFill>
                <a:srgbClr val="FFFFFF"/>
              </a:solidFill>
              <a:effectLst/>
              <a:latin typeface="+mj-lt"/>
            </a:endParaRPr>
          </a:p>
          <a:p>
            <a:pPr marL="0" indent="0">
              <a:buNone/>
            </a:pPr>
            <a:r>
              <a:rPr lang="en-CA" sz="2800" dirty="0" smtClean="0">
                <a:solidFill>
                  <a:srgbClr val="FFFFFF"/>
                </a:solidFill>
                <a:effectLst/>
                <a:latin typeface="+mj-lt"/>
              </a:rPr>
              <a:t>Revolution he </a:t>
            </a:r>
            <a:r>
              <a:rPr lang="en-CA" sz="2800" dirty="0">
                <a:solidFill>
                  <a:srgbClr val="FFFFFF"/>
                </a:solidFill>
                <a:effectLst/>
                <a:latin typeface="+mj-lt"/>
              </a:rPr>
              <a:t>served the </a:t>
            </a:r>
            <a:endParaRPr lang="en-CA" sz="2800" dirty="0" smtClean="0">
              <a:solidFill>
                <a:srgbClr val="FFFFFF"/>
              </a:solidFill>
              <a:effectLst/>
              <a:latin typeface="+mj-lt"/>
            </a:endParaRPr>
          </a:p>
          <a:p>
            <a:pPr marL="0" indent="0">
              <a:buNone/>
            </a:pPr>
            <a:r>
              <a:rPr lang="en-CA" sz="2800" dirty="0" smtClean="0">
                <a:solidFill>
                  <a:srgbClr val="FFFFFF"/>
                </a:solidFill>
                <a:effectLst/>
                <a:latin typeface="+mj-lt"/>
              </a:rPr>
              <a:t>Revolutionary Army</a:t>
            </a:r>
            <a:r>
              <a:rPr lang="en-CA" sz="2800" dirty="0">
                <a:solidFill>
                  <a:srgbClr val="FFFFFF"/>
                </a:solidFill>
                <a:latin typeface="+mj-lt"/>
              </a:rPr>
              <a:t>.</a:t>
            </a:r>
            <a:endParaRPr lang="en-US" sz="2800" dirty="0">
              <a:solidFill>
                <a:srgbClr val="FFFFFF"/>
              </a:solidFill>
              <a:latin typeface="+mj-lt"/>
            </a:endParaRPr>
          </a:p>
        </p:txBody>
      </p:sp>
      <p:pic>
        <p:nvPicPr>
          <p:cNvPr id="2" name="Image 1"/>
          <p:cNvPicPr>
            <a:picLocks noChangeAspect="1"/>
          </p:cNvPicPr>
          <p:nvPr/>
        </p:nvPicPr>
        <p:blipFill>
          <a:blip r:embed="rId3"/>
          <a:stretch>
            <a:fillRect/>
          </a:stretch>
        </p:blipFill>
        <p:spPr>
          <a:xfrm>
            <a:off x="4558145" y="1447800"/>
            <a:ext cx="4322826" cy="4648200"/>
          </a:xfrm>
          <a:prstGeom prst="rect">
            <a:avLst/>
          </a:prstGeom>
          <a:effectLst>
            <a:softEdge rad="114300"/>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77982" y="-228600"/>
            <a:ext cx="8229600" cy="1371600"/>
          </a:xfrm>
        </p:spPr>
        <p:txBody>
          <a:bodyPr/>
          <a:lstStyle/>
          <a:p>
            <a:r>
              <a:rPr lang="en-CA" dirty="0">
                <a:solidFill>
                  <a:srgbClr val="FFFF00"/>
                </a:solidFill>
                <a:effectLst/>
              </a:rPr>
              <a:t>“I am no ordinary man.”</a:t>
            </a:r>
          </a:p>
        </p:txBody>
      </p:sp>
      <p:sp>
        <p:nvSpPr>
          <p:cNvPr id="28675" name="Rectangle 3"/>
          <p:cNvSpPr>
            <a:spLocks noGrp="1" noChangeArrowheads="1"/>
          </p:cNvSpPr>
          <p:nvPr>
            <p:ph type="body" idx="1"/>
          </p:nvPr>
        </p:nvSpPr>
        <p:spPr>
          <a:xfrm>
            <a:off x="-6927" y="1253836"/>
            <a:ext cx="8229600" cy="5223164"/>
          </a:xfrm>
        </p:spPr>
        <p:txBody>
          <a:bodyPr/>
          <a:lstStyle/>
          <a:p>
            <a:pPr>
              <a:lnSpc>
                <a:spcPct val="90000"/>
              </a:lnSpc>
            </a:pPr>
            <a:r>
              <a:rPr lang="en-CA" dirty="0">
                <a:solidFill>
                  <a:srgbClr val="FFFFFF"/>
                </a:solidFill>
                <a:effectLst/>
                <a:latin typeface="Arial" charset="0"/>
                <a:ea typeface="Arial" charset="0"/>
                <a:cs typeface="Arial" charset="0"/>
              </a:rPr>
              <a:t>Napoleon</a:t>
            </a:r>
            <a:r>
              <a:rPr lang="en-CA" dirty="0">
                <a:solidFill>
                  <a:schemeClr val="accent5">
                    <a:lumMod val="20000"/>
                    <a:lumOff val="80000"/>
                  </a:schemeClr>
                </a:solidFill>
                <a:effectLst/>
                <a:latin typeface="Arial" charset="0"/>
                <a:ea typeface="Arial" charset="0"/>
                <a:cs typeface="Arial" charset="0"/>
              </a:rPr>
              <a:t> </a:t>
            </a:r>
            <a:r>
              <a:rPr lang="en-CA" dirty="0">
                <a:solidFill>
                  <a:srgbClr val="92D050"/>
                </a:solidFill>
                <a:effectLst/>
                <a:latin typeface="Arial" charset="0"/>
                <a:ea typeface="Arial" charset="0"/>
                <a:cs typeface="Arial" charset="0"/>
              </a:rPr>
              <a:t>rose quickly </a:t>
            </a:r>
            <a:endParaRPr lang="en-CA" dirty="0" smtClean="0">
              <a:solidFill>
                <a:srgbClr val="92D050"/>
              </a:solidFill>
              <a:effectLst/>
              <a:latin typeface="Arial" charset="0"/>
              <a:ea typeface="Arial" charset="0"/>
              <a:cs typeface="Arial" charset="0"/>
            </a:endParaRPr>
          </a:p>
          <a:p>
            <a:pPr marL="0" indent="0">
              <a:lnSpc>
                <a:spcPct val="90000"/>
              </a:lnSpc>
              <a:buNone/>
            </a:pPr>
            <a:r>
              <a:rPr lang="en-CA" dirty="0" smtClean="0">
                <a:solidFill>
                  <a:srgbClr val="FFFFFF"/>
                </a:solidFill>
                <a:effectLst/>
                <a:latin typeface="Arial" charset="0"/>
                <a:ea typeface="Arial" charset="0"/>
                <a:cs typeface="Arial" charset="0"/>
              </a:rPr>
              <a:t>in </a:t>
            </a:r>
            <a:r>
              <a:rPr lang="en-CA" dirty="0">
                <a:solidFill>
                  <a:srgbClr val="FFFFFF"/>
                </a:solidFill>
                <a:effectLst/>
                <a:latin typeface="Arial" charset="0"/>
                <a:ea typeface="Arial" charset="0"/>
                <a:cs typeface="Arial" charset="0"/>
              </a:rPr>
              <a:t>the army during the </a:t>
            </a:r>
            <a:endParaRPr lang="en-CA" dirty="0" smtClean="0">
              <a:solidFill>
                <a:srgbClr val="FFFFFF"/>
              </a:solidFill>
              <a:effectLst/>
              <a:latin typeface="Arial" charset="0"/>
              <a:ea typeface="Arial" charset="0"/>
              <a:cs typeface="Arial" charset="0"/>
            </a:endParaRPr>
          </a:p>
          <a:p>
            <a:pPr marL="0" indent="0">
              <a:lnSpc>
                <a:spcPct val="90000"/>
              </a:lnSpc>
              <a:buNone/>
            </a:pPr>
            <a:r>
              <a:rPr lang="en-CA" dirty="0" smtClean="0">
                <a:solidFill>
                  <a:srgbClr val="FFFFFF"/>
                </a:solidFill>
                <a:effectLst/>
                <a:latin typeface="Arial" charset="0"/>
                <a:ea typeface="Arial" charset="0"/>
                <a:cs typeface="Arial" charset="0"/>
              </a:rPr>
              <a:t>revolution </a:t>
            </a:r>
            <a:r>
              <a:rPr lang="en-CA" dirty="0">
                <a:solidFill>
                  <a:srgbClr val="FFFFFF"/>
                </a:solidFill>
                <a:effectLst/>
                <a:latin typeface="Arial" charset="0"/>
                <a:ea typeface="Arial" charset="0"/>
                <a:cs typeface="Arial" charset="0"/>
              </a:rPr>
              <a:t>because </a:t>
            </a:r>
            <a:r>
              <a:rPr lang="en-CA" dirty="0">
                <a:solidFill>
                  <a:srgbClr val="92D050"/>
                </a:solidFill>
                <a:effectLst/>
                <a:latin typeface="Arial" charset="0"/>
                <a:ea typeface="Arial" charset="0"/>
                <a:cs typeface="Arial" charset="0"/>
              </a:rPr>
              <a:t>so many </a:t>
            </a:r>
            <a:endParaRPr lang="en-CA" dirty="0" smtClean="0">
              <a:solidFill>
                <a:srgbClr val="92D050"/>
              </a:solidFill>
              <a:effectLst/>
              <a:latin typeface="Arial" charset="0"/>
              <a:ea typeface="Arial" charset="0"/>
              <a:cs typeface="Arial" charset="0"/>
            </a:endParaRPr>
          </a:p>
          <a:p>
            <a:pPr marL="0" indent="0">
              <a:lnSpc>
                <a:spcPct val="90000"/>
              </a:lnSpc>
              <a:buNone/>
            </a:pPr>
            <a:r>
              <a:rPr lang="en-CA" dirty="0" smtClean="0">
                <a:solidFill>
                  <a:srgbClr val="92D050"/>
                </a:solidFill>
                <a:effectLst/>
                <a:latin typeface="Arial" charset="0"/>
                <a:ea typeface="Arial" charset="0"/>
                <a:cs typeface="Arial" charset="0"/>
              </a:rPr>
              <a:t>officers </a:t>
            </a:r>
            <a:r>
              <a:rPr lang="en-CA" dirty="0">
                <a:solidFill>
                  <a:srgbClr val="92D050"/>
                </a:solidFill>
                <a:effectLst/>
                <a:latin typeface="Arial" charset="0"/>
                <a:ea typeface="Arial" charset="0"/>
                <a:cs typeface="Arial" charset="0"/>
              </a:rPr>
              <a:t>fled France</a:t>
            </a:r>
            <a:r>
              <a:rPr lang="en-CA" dirty="0">
                <a:solidFill>
                  <a:schemeClr val="accent5">
                    <a:lumMod val="20000"/>
                    <a:lumOff val="80000"/>
                  </a:schemeClr>
                </a:solidFill>
                <a:effectLst/>
                <a:latin typeface="Arial" charset="0"/>
                <a:ea typeface="Arial" charset="0"/>
                <a:cs typeface="Arial" charset="0"/>
              </a:rPr>
              <a:t>.</a:t>
            </a:r>
          </a:p>
          <a:p>
            <a:pPr>
              <a:lnSpc>
                <a:spcPct val="90000"/>
              </a:lnSpc>
            </a:pPr>
            <a:r>
              <a:rPr lang="en-CA" dirty="0" smtClean="0">
                <a:solidFill>
                  <a:srgbClr val="FFFFFF"/>
                </a:solidFill>
                <a:effectLst/>
                <a:latin typeface="Arial" charset="0"/>
                <a:ea typeface="Arial" charset="0"/>
                <a:cs typeface="Arial" charset="0"/>
              </a:rPr>
              <a:t>By </a:t>
            </a:r>
            <a:r>
              <a:rPr lang="en-CA" dirty="0">
                <a:solidFill>
                  <a:srgbClr val="FFFFFF"/>
                </a:solidFill>
                <a:effectLst/>
                <a:latin typeface="Arial" charset="0"/>
                <a:ea typeface="Arial" charset="0"/>
                <a:cs typeface="Arial" charset="0"/>
              </a:rPr>
              <a:t>age </a:t>
            </a:r>
            <a:r>
              <a:rPr lang="en-CA" dirty="0">
                <a:solidFill>
                  <a:srgbClr val="00B0F0"/>
                </a:solidFill>
                <a:effectLst/>
                <a:latin typeface="Arial" charset="0"/>
                <a:ea typeface="Arial" charset="0"/>
                <a:cs typeface="Arial" charset="0"/>
              </a:rPr>
              <a:t>27</a:t>
            </a:r>
            <a:r>
              <a:rPr lang="en-CA" dirty="0">
                <a:solidFill>
                  <a:srgbClr val="FFFFFF"/>
                </a:solidFill>
                <a:effectLst/>
                <a:latin typeface="Arial" charset="0"/>
                <a:ea typeface="Arial" charset="0"/>
                <a:cs typeface="Arial" charset="0"/>
              </a:rPr>
              <a:t>, Napoleon was </a:t>
            </a:r>
            <a:endParaRPr lang="en-CA" dirty="0" smtClean="0">
              <a:solidFill>
                <a:srgbClr val="FFFFFF"/>
              </a:solidFill>
              <a:effectLst/>
              <a:latin typeface="Arial" charset="0"/>
              <a:ea typeface="Arial" charset="0"/>
              <a:cs typeface="Arial" charset="0"/>
            </a:endParaRPr>
          </a:p>
          <a:p>
            <a:pPr marL="0" indent="0">
              <a:lnSpc>
                <a:spcPct val="90000"/>
              </a:lnSpc>
              <a:buNone/>
            </a:pPr>
            <a:r>
              <a:rPr lang="en-CA" dirty="0" smtClean="0">
                <a:solidFill>
                  <a:srgbClr val="FFFFFF"/>
                </a:solidFill>
                <a:effectLst/>
                <a:latin typeface="Arial" charset="0"/>
                <a:ea typeface="Arial" charset="0"/>
                <a:cs typeface="Arial" charset="0"/>
              </a:rPr>
              <a:t>a</a:t>
            </a:r>
            <a:r>
              <a:rPr lang="en-CA" dirty="0" smtClean="0">
                <a:solidFill>
                  <a:schemeClr val="accent5">
                    <a:lumMod val="20000"/>
                    <a:lumOff val="80000"/>
                  </a:schemeClr>
                </a:solidFill>
                <a:effectLst/>
                <a:latin typeface="Arial" charset="0"/>
                <a:ea typeface="Arial" charset="0"/>
                <a:cs typeface="Arial" charset="0"/>
              </a:rPr>
              <a:t> </a:t>
            </a:r>
            <a:r>
              <a:rPr lang="en-CA" dirty="0" smtClean="0">
                <a:solidFill>
                  <a:srgbClr val="FFC000"/>
                </a:solidFill>
                <a:effectLst/>
                <a:latin typeface="Arial" charset="0"/>
                <a:ea typeface="Arial" charset="0"/>
                <a:cs typeface="Arial" charset="0"/>
              </a:rPr>
              <a:t>general</a:t>
            </a:r>
            <a:r>
              <a:rPr lang="en-CA" dirty="0">
                <a:solidFill>
                  <a:srgbClr val="FFC000"/>
                </a:solidFill>
                <a:effectLst/>
                <a:latin typeface="Arial" charset="0"/>
                <a:ea typeface="Arial" charset="0"/>
                <a:cs typeface="Arial" charset="0"/>
              </a:rPr>
              <a:t> </a:t>
            </a:r>
            <a:r>
              <a:rPr lang="en-CA" dirty="0" smtClean="0">
                <a:solidFill>
                  <a:srgbClr val="FFFFFF"/>
                </a:solidFill>
                <a:effectLst/>
                <a:latin typeface="Arial" charset="0"/>
                <a:ea typeface="Arial" charset="0"/>
                <a:cs typeface="Arial" charset="0"/>
              </a:rPr>
              <a:t>and </a:t>
            </a:r>
            <a:r>
              <a:rPr lang="en-CA" dirty="0">
                <a:solidFill>
                  <a:srgbClr val="FFFFFF"/>
                </a:solidFill>
                <a:effectLst/>
                <a:latin typeface="Arial" charset="0"/>
                <a:ea typeface="Arial" charset="0"/>
                <a:cs typeface="Arial" charset="0"/>
              </a:rPr>
              <a:t>soon received </a:t>
            </a:r>
            <a:endParaRPr lang="en-CA" dirty="0" smtClean="0">
              <a:solidFill>
                <a:srgbClr val="FFFFFF"/>
              </a:solidFill>
              <a:effectLst/>
              <a:latin typeface="Arial" charset="0"/>
              <a:ea typeface="Arial" charset="0"/>
              <a:cs typeface="Arial" charset="0"/>
            </a:endParaRPr>
          </a:p>
          <a:p>
            <a:pPr marL="0" indent="0">
              <a:lnSpc>
                <a:spcPct val="90000"/>
              </a:lnSpc>
              <a:buNone/>
            </a:pPr>
            <a:r>
              <a:rPr lang="en-CA" dirty="0" smtClean="0">
                <a:solidFill>
                  <a:srgbClr val="FFFFFF"/>
                </a:solidFill>
                <a:effectLst/>
                <a:latin typeface="Arial" charset="0"/>
                <a:ea typeface="Arial" charset="0"/>
                <a:cs typeface="Arial" charset="0"/>
              </a:rPr>
              <a:t>command  </a:t>
            </a:r>
            <a:r>
              <a:rPr lang="en-CA" dirty="0">
                <a:solidFill>
                  <a:srgbClr val="FFFFFF"/>
                </a:solidFill>
                <a:effectLst/>
                <a:latin typeface="Arial" charset="0"/>
                <a:ea typeface="Arial" charset="0"/>
                <a:cs typeface="Arial" charset="0"/>
              </a:rPr>
              <a:t>for an </a:t>
            </a:r>
            <a:r>
              <a:rPr lang="en-CA" dirty="0">
                <a:solidFill>
                  <a:srgbClr val="FFC000"/>
                </a:solidFill>
                <a:effectLst/>
                <a:latin typeface="Arial" charset="0"/>
                <a:ea typeface="Arial" charset="0"/>
                <a:cs typeface="Arial" charset="0"/>
              </a:rPr>
              <a:t>invasion of </a:t>
            </a:r>
            <a:endParaRPr lang="en-CA" dirty="0" smtClean="0">
              <a:solidFill>
                <a:srgbClr val="FFC000"/>
              </a:solidFill>
              <a:effectLst/>
              <a:latin typeface="Arial" charset="0"/>
              <a:ea typeface="Arial" charset="0"/>
              <a:cs typeface="Arial" charset="0"/>
            </a:endParaRPr>
          </a:p>
          <a:p>
            <a:pPr marL="0" indent="0">
              <a:lnSpc>
                <a:spcPct val="90000"/>
              </a:lnSpc>
              <a:buNone/>
            </a:pPr>
            <a:r>
              <a:rPr lang="en-CA" dirty="0" smtClean="0">
                <a:solidFill>
                  <a:srgbClr val="FFC000"/>
                </a:solidFill>
                <a:effectLst/>
                <a:latin typeface="Arial" charset="0"/>
                <a:ea typeface="Arial" charset="0"/>
                <a:cs typeface="Arial" charset="0"/>
              </a:rPr>
              <a:t>Italy</a:t>
            </a:r>
            <a:r>
              <a:rPr lang="en-CA" dirty="0" smtClean="0">
                <a:solidFill>
                  <a:schemeClr val="accent5">
                    <a:lumMod val="20000"/>
                    <a:lumOff val="80000"/>
                  </a:schemeClr>
                </a:solidFill>
                <a:effectLst/>
                <a:latin typeface="Arial" charset="0"/>
                <a:ea typeface="Arial" charset="0"/>
                <a:cs typeface="Arial" charset="0"/>
              </a:rPr>
              <a:t>.</a:t>
            </a:r>
          </a:p>
          <a:p>
            <a:pPr marL="0" indent="0">
              <a:lnSpc>
                <a:spcPct val="90000"/>
              </a:lnSpc>
              <a:buNone/>
            </a:pPr>
            <a:r>
              <a:rPr lang="en-CA" dirty="0" smtClean="0">
                <a:solidFill>
                  <a:srgbClr val="FFFFFF"/>
                </a:solidFill>
                <a:effectLst/>
                <a:latin typeface="Arial" charset="0"/>
                <a:ea typeface="Arial" charset="0"/>
                <a:cs typeface="Arial" charset="0"/>
              </a:rPr>
              <a:t>He</a:t>
            </a:r>
            <a:r>
              <a:rPr lang="en-CA" dirty="0" smtClean="0">
                <a:solidFill>
                  <a:schemeClr val="accent5">
                    <a:lumMod val="20000"/>
                    <a:lumOff val="80000"/>
                  </a:schemeClr>
                </a:solidFill>
                <a:effectLst/>
                <a:latin typeface="Arial" charset="0"/>
                <a:ea typeface="Arial" charset="0"/>
                <a:cs typeface="Arial" charset="0"/>
              </a:rPr>
              <a:t> </a:t>
            </a:r>
            <a:r>
              <a:rPr lang="en-CA" dirty="0">
                <a:solidFill>
                  <a:srgbClr val="FFC000"/>
                </a:solidFill>
                <a:effectLst/>
                <a:latin typeface="Arial" charset="0"/>
                <a:ea typeface="Arial" charset="0"/>
                <a:cs typeface="Arial" charset="0"/>
              </a:rPr>
              <a:t>won</a:t>
            </a:r>
            <a:r>
              <a:rPr lang="en-CA" dirty="0">
                <a:solidFill>
                  <a:schemeClr val="accent5">
                    <a:lumMod val="20000"/>
                    <a:lumOff val="80000"/>
                  </a:schemeClr>
                </a:solidFill>
                <a:effectLst/>
                <a:latin typeface="Arial" charset="0"/>
                <a:ea typeface="Arial" charset="0"/>
                <a:cs typeface="Arial" charset="0"/>
              </a:rPr>
              <a:t> </a:t>
            </a:r>
            <a:r>
              <a:rPr lang="en-CA" dirty="0">
                <a:solidFill>
                  <a:srgbClr val="FFFFFF"/>
                </a:solidFill>
                <a:effectLst/>
                <a:latin typeface="Arial" charset="0"/>
                <a:ea typeface="Arial" charset="0"/>
                <a:cs typeface="Arial" charset="0"/>
              </a:rPr>
              <a:t>several </a:t>
            </a:r>
            <a:r>
              <a:rPr lang="en-CA" dirty="0" smtClean="0">
                <a:solidFill>
                  <a:srgbClr val="FFFFFF"/>
                </a:solidFill>
                <a:effectLst/>
                <a:latin typeface="Arial" charset="0"/>
                <a:ea typeface="Arial" charset="0"/>
                <a:cs typeface="Arial" charset="0"/>
              </a:rPr>
              <a:t>brilliant</a:t>
            </a:r>
          </a:p>
          <a:p>
            <a:pPr marL="0" indent="0">
              <a:lnSpc>
                <a:spcPct val="90000"/>
              </a:lnSpc>
              <a:buNone/>
            </a:pPr>
            <a:r>
              <a:rPr lang="en-CA" dirty="0" smtClean="0">
                <a:solidFill>
                  <a:srgbClr val="FFFFFF"/>
                </a:solidFill>
                <a:effectLst/>
                <a:latin typeface="Arial" charset="0"/>
                <a:ea typeface="Arial" charset="0"/>
                <a:cs typeface="Arial" charset="0"/>
              </a:rPr>
              <a:t> </a:t>
            </a:r>
            <a:r>
              <a:rPr lang="en-CA" dirty="0">
                <a:solidFill>
                  <a:srgbClr val="FFFFFF"/>
                </a:solidFill>
                <a:effectLst/>
                <a:latin typeface="Arial" charset="0"/>
                <a:ea typeface="Arial" charset="0"/>
                <a:cs typeface="Arial" charset="0"/>
              </a:rPr>
              <a:t>victories </a:t>
            </a:r>
            <a:r>
              <a:rPr lang="en-CA" dirty="0">
                <a:solidFill>
                  <a:srgbClr val="FFC000"/>
                </a:solidFill>
                <a:effectLst/>
                <a:latin typeface="Arial" charset="0"/>
                <a:ea typeface="Arial" charset="0"/>
                <a:cs typeface="Arial" charset="0"/>
              </a:rPr>
              <a:t>over the </a:t>
            </a:r>
            <a:r>
              <a:rPr lang="en-CA" dirty="0" smtClean="0">
                <a:solidFill>
                  <a:srgbClr val="FFC000"/>
                </a:solidFill>
                <a:effectLst/>
                <a:latin typeface="Arial" charset="0"/>
                <a:ea typeface="Arial" charset="0"/>
                <a:cs typeface="Arial" charset="0"/>
              </a:rPr>
              <a:t>Austrians.</a:t>
            </a:r>
            <a:endParaRPr lang="en-CA" dirty="0">
              <a:solidFill>
                <a:srgbClr val="FFC000"/>
              </a:solidFill>
              <a:effectLst/>
              <a:latin typeface="Arial" charset="0"/>
              <a:ea typeface="Arial" charset="0"/>
              <a:cs typeface="Arial" charset="0"/>
            </a:endParaRPr>
          </a:p>
        </p:txBody>
      </p:sp>
      <p:pic>
        <p:nvPicPr>
          <p:cNvPr id="5" name="Picture 2" descr="napoleon%20horse"/>
          <p:cNvPicPr>
            <a:picLocks noChangeAspect="1" noChangeArrowheads="1"/>
          </p:cNvPicPr>
          <p:nvPr/>
        </p:nvPicPr>
        <p:blipFill>
          <a:blip r:embed="rId3" cstate="print"/>
          <a:srcRect/>
          <a:stretch>
            <a:fillRect/>
          </a:stretch>
        </p:blipFill>
        <p:spPr bwMode="auto">
          <a:xfrm>
            <a:off x="5486400" y="1371600"/>
            <a:ext cx="3518297" cy="4114800"/>
          </a:xfrm>
          <a:prstGeom prst="rect">
            <a:avLst/>
          </a:prstGeom>
          <a:noFill/>
          <a:effectLst>
            <a:softEdge rad="139700"/>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179388" y="685800"/>
            <a:ext cx="5472112" cy="5956300"/>
          </a:xfrm>
        </p:spPr>
        <p:txBody>
          <a:bodyPr/>
          <a:lstStyle/>
          <a:p>
            <a:pPr marL="0" indent="0">
              <a:buNone/>
            </a:pPr>
            <a:r>
              <a:rPr lang="en-CA" dirty="0">
                <a:solidFill>
                  <a:srgbClr val="00B0F0"/>
                </a:solidFill>
                <a:effectLst/>
                <a:latin typeface="Arial"/>
                <a:cs typeface="Arial"/>
              </a:rPr>
              <a:t>In 1798</a:t>
            </a:r>
            <a:r>
              <a:rPr lang="en-CA" dirty="0">
                <a:solidFill>
                  <a:schemeClr val="accent5">
                    <a:lumMod val="20000"/>
                    <a:lumOff val="80000"/>
                  </a:schemeClr>
                </a:solidFill>
                <a:effectLst/>
                <a:latin typeface="Arial"/>
                <a:cs typeface="Arial"/>
              </a:rPr>
              <a:t>, </a:t>
            </a:r>
            <a:r>
              <a:rPr lang="en-CA" dirty="0">
                <a:solidFill>
                  <a:srgbClr val="FFFFFF"/>
                </a:solidFill>
                <a:effectLst/>
                <a:latin typeface="Arial"/>
                <a:cs typeface="Arial"/>
              </a:rPr>
              <a:t>Napoleon</a:t>
            </a:r>
            <a:r>
              <a:rPr lang="en-CA" dirty="0">
                <a:solidFill>
                  <a:schemeClr val="accent5">
                    <a:lumMod val="20000"/>
                    <a:lumOff val="80000"/>
                  </a:schemeClr>
                </a:solidFill>
                <a:effectLst/>
                <a:latin typeface="Arial"/>
                <a:cs typeface="Arial"/>
              </a:rPr>
              <a:t> </a:t>
            </a:r>
            <a:r>
              <a:rPr lang="en-CA" dirty="0">
                <a:solidFill>
                  <a:srgbClr val="FFC000"/>
                </a:solidFill>
                <a:effectLst/>
                <a:latin typeface="Arial"/>
                <a:cs typeface="Arial"/>
              </a:rPr>
              <a:t>invaded</a:t>
            </a:r>
            <a:r>
              <a:rPr lang="en-CA" dirty="0">
                <a:solidFill>
                  <a:schemeClr val="accent5">
                    <a:lumMod val="20000"/>
                    <a:lumOff val="80000"/>
                  </a:schemeClr>
                </a:solidFill>
                <a:effectLst/>
                <a:latin typeface="Arial"/>
                <a:cs typeface="Arial"/>
              </a:rPr>
              <a:t> </a:t>
            </a:r>
            <a:r>
              <a:rPr lang="en-CA" dirty="0" smtClean="0">
                <a:solidFill>
                  <a:srgbClr val="FFC000"/>
                </a:solidFill>
                <a:effectLst/>
                <a:latin typeface="Arial"/>
                <a:cs typeface="Arial"/>
              </a:rPr>
              <a:t>Egypt</a:t>
            </a:r>
            <a:r>
              <a:rPr lang="en-CA" dirty="0" smtClean="0">
                <a:solidFill>
                  <a:schemeClr val="accent5">
                    <a:lumMod val="20000"/>
                    <a:lumOff val="80000"/>
                  </a:schemeClr>
                </a:solidFill>
                <a:effectLst/>
                <a:latin typeface="Arial"/>
                <a:cs typeface="Arial"/>
              </a:rPr>
              <a:t> </a:t>
            </a:r>
          </a:p>
          <a:p>
            <a:pPr marL="0" indent="0">
              <a:buNone/>
            </a:pPr>
            <a:r>
              <a:rPr lang="en-CA" dirty="0" smtClean="0">
                <a:solidFill>
                  <a:schemeClr val="accent5">
                    <a:lumMod val="20000"/>
                    <a:lumOff val="80000"/>
                  </a:schemeClr>
                </a:solidFill>
                <a:effectLst/>
                <a:latin typeface="Arial"/>
                <a:cs typeface="Arial"/>
              </a:rPr>
              <a:t>-&gt;because </a:t>
            </a:r>
            <a:r>
              <a:rPr lang="en-CA" dirty="0">
                <a:solidFill>
                  <a:schemeClr val="accent5">
                    <a:lumMod val="20000"/>
                    <a:lumOff val="80000"/>
                  </a:schemeClr>
                </a:solidFill>
                <a:effectLst/>
                <a:latin typeface="Arial"/>
                <a:cs typeface="Arial"/>
              </a:rPr>
              <a:t>it was a vital lifeline to British outposts in India.  </a:t>
            </a:r>
            <a:endParaRPr lang="en-CA" dirty="0" smtClean="0">
              <a:solidFill>
                <a:schemeClr val="accent5">
                  <a:lumMod val="20000"/>
                  <a:lumOff val="80000"/>
                </a:schemeClr>
              </a:solidFill>
              <a:effectLst/>
              <a:latin typeface="Arial"/>
              <a:cs typeface="Arial"/>
            </a:endParaRPr>
          </a:p>
          <a:p>
            <a:pPr marL="0" indent="0">
              <a:buNone/>
            </a:pPr>
            <a:r>
              <a:rPr lang="en-CA" dirty="0" smtClean="0">
                <a:solidFill>
                  <a:srgbClr val="FFFFFF"/>
                </a:solidFill>
                <a:effectLst/>
                <a:latin typeface="Arial"/>
                <a:cs typeface="Arial"/>
              </a:rPr>
              <a:t>Napoleon </a:t>
            </a:r>
            <a:r>
              <a:rPr lang="en-CA" dirty="0">
                <a:solidFill>
                  <a:srgbClr val="FFFFFF"/>
                </a:solidFill>
                <a:effectLst/>
                <a:latin typeface="Arial"/>
                <a:cs typeface="Arial"/>
              </a:rPr>
              <a:t>quickly </a:t>
            </a:r>
            <a:r>
              <a:rPr lang="en-CA" dirty="0">
                <a:solidFill>
                  <a:srgbClr val="FFC000"/>
                </a:solidFill>
                <a:effectLst/>
                <a:latin typeface="Arial"/>
                <a:cs typeface="Arial"/>
              </a:rPr>
              <a:t>defeated the Egyptian army</a:t>
            </a:r>
            <a:r>
              <a:rPr lang="en-CA" dirty="0">
                <a:solidFill>
                  <a:schemeClr val="accent5">
                    <a:lumMod val="20000"/>
                    <a:lumOff val="80000"/>
                  </a:schemeClr>
                </a:solidFill>
                <a:effectLst/>
                <a:latin typeface="Arial"/>
                <a:cs typeface="Arial"/>
              </a:rPr>
              <a:t>.  </a:t>
            </a:r>
            <a:r>
              <a:rPr lang="en-CA" dirty="0">
                <a:solidFill>
                  <a:srgbClr val="FFFFFF"/>
                </a:solidFill>
                <a:effectLst/>
                <a:latin typeface="Arial"/>
                <a:cs typeface="Arial"/>
              </a:rPr>
              <a:t>However, the British fleet, under Admiral Horatio Nelson, </a:t>
            </a:r>
            <a:r>
              <a:rPr lang="en-CA" dirty="0">
                <a:solidFill>
                  <a:srgbClr val="92D050"/>
                </a:solidFill>
                <a:effectLst/>
                <a:latin typeface="Arial"/>
                <a:cs typeface="Arial"/>
              </a:rPr>
              <a:t>destroyed the French fleet </a:t>
            </a:r>
            <a:r>
              <a:rPr lang="en-CA" dirty="0">
                <a:solidFill>
                  <a:srgbClr val="FFFFFF"/>
                </a:solidFill>
                <a:effectLst/>
                <a:latin typeface="Arial"/>
                <a:cs typeface="Arial"/>
              </a:rPr>
              <a:t>in the battle of the Nile.  </a:t>
            </a:r>
          </a:p>
        </p:txBody>
      </p:sp>
      <p:pic>
        <p:nvPicPr>
          <p:cNvPr id="34819" name="Picture 3" descr="Horatio Nelson (1758-1805)"/>
          <p:cNvPicPr>
            <a:picLocks noChangeAspect="1" noChangeArrowheads="1"/>
          </p:cNvPicPr>
          <p:nvPr/>
        </p:nvPicPr>
        <p:blipFill>
          <a:blip r:embed="rId3" cstate="print"/>
          <a:srcRect/>
          <a:stretch>
            <a:fillRect/>
          </a:stretch>
        </p:blipFill>
        <p:spPr bwMode="auto">
          <a:xfrm>
            <a:off x="5667375" y="1052513"/>
            <a:ext cx="3476625" cy="4221162"/>
          </a:xfrm>
          <a:prstGeom prst="rect">
            <a:avLst/>
          </a:prstGeom>
          <a:noFill/>
        </p:spPr>
      </p:pic>
      <p:sp>
        <p:nvSpPr>
          <p:cNvPr id="34820" name="Text Box 4"/>
          <p:cNvSpPr txBox="1">
            <a:spLocks noChangeArrowheads="1"/>
          </p:cNvSpPr>
          <p:nvPr/>
        </p:nvSpPr>
        <p:spPr bwMode="auto">
          <a:xfrm>
            <a:off x="5782108" y="5410200"/>
            <a:ext cx="3348037" cy="366712"/>
          </a:xfrm>
          <a:prstGeom prst="rect">
            <a:avLst/>
          </a:prstGeom>
          <a:noFill/>
          <a:ln w="9525">
            <a:noFill/>
            <a:miter lim="800000"/>
            <a:headEnd/>
            <a:tailEnd/>
          </a:ln>
          <a:effectLst/>
        </p:spPr>
        <p:txBody>
          <a:bodyPr>
            <a:spAutoFit/>
          </a:bodyPr>
          <a:lstStyle/>
          <a:p>
            <a:pPr algn="ctr" eaLnBrk="1" hangingPunct="1">
              <a:spcBef>
                <a:spcPct val="50000"/>
              </a:spcBef>
            </a:pPr>
            <a:r>
              <a:rPr lang="en-CA" dirty="0">
                <a:solidFill>
                  <a:srgbClr val="FFFFFF"/>
                </a:solidFill>
                <a:effectLst/>
                <a:latin typeface="Arial" charset="0"/>
                <a:cs typeface="Arial" charset="0"/>
              </a:rPr>
              <a:t>Horatio Nelson (1758-1805)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152400" y="457200"/>
            <a:ext cx="8686800" cy="5767388"/>
          </a:xfrm>
        </p:spPr>
        <p:txBody>
          <a:bodyPr/>
          <a:lstStyle/>
          <a:p>
            <a:pPr marL="0" indent="0">
              <a:buNone/>
            </a:pPr>
            <a:r>
              <a:rPr lang="en-CA" dirty="0" smtClean="0">
                <a:solidFill>
                  <a:srgbClr val="FFFFFF"/>
                </a:solidFill>
                <a:effectLst/>
                <a:latin typeface="+mj-lt"/>
              </a:rPr>
              <a:t>After, Napoleon </a:t>
            </a:r>
            <a:endParaRPr lang="en-CA" dirty="0" smtClean="0">
              <a:solidFill>
                <a:srgbClr val="FFFFFF"/>
              </a:solidFill>
              <a:effectLst/>
              <a:latin typeface="+mj-lt"/>
            </a:endParaRPr>
          </a:p>
          <a:p>
            <a:pPr marL="0" indent="0">
              <a:buNone/>
            </a:pPr>
            <a:r>
              <a:rPr lang="en-CA" dirty="0" smtClean="0">
                <a:solidFill>
                  <a:srgbClr val="FFFFFF"/>
                </a:solidFill>
                <a:effectLst/>
                <a:latin typeface="+mj-lt"/>
              </a:rPr>
              <a:t>returned </a:t>
            </a:r>
            <a:r>
              <a:rPr lang="en-CA" dirty="0">
                <a:solidFill>
                  <a:srgbClr val="FFFFFF"/>
                </a:solidFill>
                <a:effectLst/>
                <a:latin typeface="+mj-lt"/>
              </a:rPr>
              <a:t>to Paris.  </a:t>
            </a:r>
            <a:endParaRPr lang="en-CA" dirty="0" smtClean="0">
              <a:solidFill>
                <a:srgbClr val="FFFFFF"/>
              </a:solidFill>
              <a:effectLst/>
              <a:latin typeface="+mj-lt"/>
            </a:endParaRPr>
          </a:p>
          <a:p>
            <a:pPr marL="0" indent="0">
              <a:buNone/>
            </a:pPr>
            <a:r>
              <a:rPr lang="en-CA" dirty="0" smtClean="0">
                <a:solidFill>
                  <a:srgbClr val="FFFFFF"/>
                </a:solidFill>
                <a:effectLst/>
                <a:latin typeface="+mj-lt"/>
              </a:rPr>
              <a:t>The French </a:t>
            </a:r>
            <a:r>
              <a:rPr lang="en-CA" dirty="0">
                <a:solidFill>
                  <a:srgbClr val="FFFFFF"/>
                </a:solidFill>
                <a:effectLst/>
                <a:latin typeface="+mj-lt"/>
              </a:rPr>
              <a:t>people </a:t>
            </a:r>
            <a:r>
              <a:rPr lang="en-CA" dirty="0" smtClean="0">
                <a:solidFill>
                  <a:srgbClr val="FFFFFF"/>
                </a:solidFill>
                <a:effectLst/>
                <a:latin typeface="+mj-lt"/>
              </a:rPr>
              <a:t>were</a:t>
            </a:r>
          </a:p>
          <a:p>
            <a:pPr marL="0" indent="0">
              <a:buNone/>
            </a:pPr>
            <a:r>
              <a:rPr lang="en-CA" dirty="0" smtClean="0">
                <a:solidFill>
                  <a:srgbClr val="FFFFFF"/>
                </a:solidFill>
                <a:effectLst/>
                <a:latin typeface="+mj-lt"/>
              </a:rPr>
              <a:t>not </a:t>
            </a:r>
            <a:r>
              <a:rPr lang="en-CA" dirty="0">
                <a:solidFill>
                  <a:srgbClr val="FFFFFF"/>
                </a:solidFill>
                <a:effectLst/>
                <a:latin typeface="+mj-lt"/>
              </a:rPr>
              <a:t>fully aware of the </a:t>
            </a:r>
            <a:endParaRPr lang="en-CA" dirty="0" smtClean="0">
              <a:solidFill>
                <a:srgbClr val="FFFFFF"/>
              </a:solidFill>
              <a:effectLst/>
              <a:latin typeface="+mj-lt"/>
            </a:endParaRPr>
          </a:p>
          <a:p>
            <a:pPr marL="0" indent="0">
              <a:buNone/>
            </a:pPr>
            <a:r>
              <a:rPr lang="en-CA" dirty="0" smtClean="0">
                <a:solidFill>
                  <a:srgbClr val="FFFFFF"/>
                </a:solidFill>
                <a:effectLst/>
                <a:latin typeface="+mj-lt"/>
              </a:rPr>
              <a:t>losses </a:t>
            </a:r>
            <a:r>
              <a:rPr lang="en-CA" dirty="0">
                <a:solidFill>
                  <a:srgbClr val="FFFFFF"/>
                </a:solidFill>
                <a:effectLst/>
                <a:latin typeface="+mj-lt"/>
              </a:rPr>
              <a:t>in </a:t>
            </a:r>
            <a:r>
              <a:rPr lang="en-CA" dirty="0" smtClean="0">
                <a:solidFill>
                  <a:srgbClr val="FFFFFF"/>
                </a:solidFill>
                <a:effectLst/>
                <a:latin typeface="+mj-lt"/>
              </a:rPr>
              <a:t>Egypt</a:t>
            </a:r>
            <a:r>
              <a:rPr lang="en-CA" dirty="0" smtClean="0">
                <a:solidFill>
                  <a:srgbClr val="FFFFFF"/>
                </a:solidFill>
                <a:effectLst/>
                <a:latin typeface="+mj-lt"/>
              </a:rPr>
              <a:t>, and</a:t>
            </a:r>
            <a:r>
              <a:rPr lang="en-CA" dirty="0" smtClean="0">
                <a:solidFill>
                  <a:srgbClr val="FFFFFF"/>
                </a:solidFill>
                <a:effectLst/>
                <a:latin typeface="+mj-lt"/>
              </a:rPr>
              <a:t> they</a:t>
            </a:r>
          </a:p>
          <a:p>
            <a:pPr marL="0" indent="0">
              <a:buNone/>
            </a:pPr>
            <a:r>
              <a:rPr lang="en-CA" dirty="0" smtClean="0">
                <a:solidFill>
                  <a:srgbClr val="FFFFFF"/>
                </a:solidFill>
                <a:effectLst/>
                <a:latin typeface="+mj-lt"/>
              </a:rPr>
              <a:t> </a:t>
            </a:r>
            <a:r>
              <a:rPr lang="en-CA" dirty="0">
                <a:solidFill>
                  <a:srgbClr val="FFFFFF"/>
                </a:solidFill>
                <a:effectLst/>
                <a:latin typeface="+mj-lt"/>
              </a:rPr>
              <a:t>welcomed him as a </a:t>
            </a:r>
            <a:r>
              <a:rPr lang="en-CA" dirty="0">
                <a:solidFill>
                  <a:srgbClr val="FFFF00"/>
                </a:solidFill>
                <a:effectLst/>
                <a:latin typeface="+mj-lt"/>
              </a:rPr>
              <a:t>hero</a:t>
            </a:r>
            <a:r>
              <a:rPr lang="en-CA" dirty="0">
                <a:solidFill>
                  <a:schemeClr val="accent5">
                    <a:lumMod val="20000"/>
                    <a:lumOff val="80000"/>
                  </a:schemeClr>
                </a:solidFill>
                <a:effectLst/>
                <a:latin typeface="+mj-lt"/>
              </a:rPr>
              <a:t>.</a:t>
            </a:r>
          </a:p>
          <a:p>
            <a:pPr marL="0" indent="0">
              <a:buNone/>
            </a:pPr>
            <a:r>
              <a:rPr lang="en-CA" dirty="0">
                <a:solidFill>
                  <a:schemeClr val="accent5">
                    <a:lumMod val="20000"/>
                    <a:lumOff val="80000"/>
                  </a:schemeClr>
                </a:solidFill>
                <a:effectLst/>
                <a:latin typeface="+mj-lt"/>
              </a:rPr>
              <a:t>In Paris, Napoleon found that </a:t>
            </a:r>
            <a:r>
              <a:rPr lang="en-CA" dirty="0">
                <a:solidFill>
                  <a:srgbClr val="92D050"/>
                </a:solidFill>
                <a:effectLst/>
                <a:latin typeface="+mj-lt"/>
              </a:rPr>
              <a:t>many people were dissatisfied with the Directory</a:t>
            </a:r>
            <a:r>
              <a:rPr lang="en-CA" dirty="0">
                <a:solidFill>
                  <a:schemeClr val="accent5">
                    <a:lumMod val="20000"/>
                    <a:lumOff val="80000"/>
                  </a:schemeClr>
                </a:solidFill>
                <a:effectLst/>
                <a:latin typeface="+mj-lt"/>
              </a:rPr>
              <a:t>.  With the help of troops loyal to him, he and two directors </a:t>
            </a:r>
            <a:r>
              <a:rPr lang="en-CA" dirty="0" smtClean="0">
                <a:solidFill>
                  <a:schemeClr val="accent5">
                    <a:lumMod val="20000"/>
                    <a:lumOff val="80000"/>
                  </a:schemeClr>
                </a:solidFill>
                <a:effectLst/>
                <a:latin typeface="+mj-lt"/>
              </a:rPr>
              <a:t>did a “</a:t>
            </a:r>
            <a:r>
              <a:rPr lang="en-CA" dirty="0" smtClean="0">
                <a:solidFill>
                  <a:srgbClr val="FFC000"/>
                </a:solidFill>
                <a:effectLst/>
                <a:latin typeface="+mj-lt"/>
              </a:rPr>
              <a:t>coup d’état</a:t>
            </a:r>
            <a:r>
              <a:rPr lang="en-CA" dirty="0" smtClean="0">
                <a:solidFill>
                  <a:schemeClr val="accent5">
                    <a:lumMod val="20000"/>
                    <a:lumOff val="80000"/>
                  </a:schemeClr>
                </a:solidFill>
                <a:effectLst/>
                <a:latin typeface="+mj-lt"/>
              </a:rPr>
              <a:t>” in </a:t>
            </a:r>
            <a:r>
              <a:rPr lang="en-CA" dirty="0" smtClean="0">
                <a:solidFill>
                  <a:srgbClr val="00B0F0"/>
                </a:solidFill>
                <a:effectLst/>
                <a:latin typeface="+mj-lt"/>
              </a:rPr>
              <a:t>November</a:t>
            </a:r>
            <a:r>
              <a:rPr lang="en-CA" dirty="0">
                <a:solidFill>
                  <a:srgbClr val="00B0F0"/>
                </a:solidFill>
                <a:effectLst/>
                <a:latin typeface="+mj-lt"/>
              </a:rPr>
              <a:t>, 1799</a:t>
            </a:r>
            <a:r>
              <a:rPr lang="en-CA" dirty="0">
                <a:solidFill>
                  <a:schemeClr val="accent5">
                    <a:lumMod val="20000"/>
                    <a:lumOff val="80000"/>
                  </a:schemeClr>
                </a:solidFill>
                <a:effectLst/>
                <a:latin typeface="+mj-lt"/>
              </a:rPr>
              <a:t>. </a:t>
            </a:r>
          </a:p>
        </p:txBody>
      </p:sp>
      <p:pic>
        <p:nvPicPr>
          <p:cNvPr id="2" name="Picture 1"/>
          <p:cNvPicPr>
            <a:picLocks noChangeAspect="1"/>
          </p:cNvPicPr>
          <p:nvPr/>
        </p:nvPicPr>
        <p:blipFill>
          <a:blip r:embed="rId3"/>
          <a:stretch>
            <a:fillRect/>
          </a:stretch>
        </p:blipFill>
        <p:spPr>
          <a:xfrm>
            <a:off x="4800600" y="457200"/>
            <a:ext cx="4206702" cy="3048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https://encrypted-tbn3.gstatic.com/images?q=tbn:ANd9GcSA9l_QoRepOlE40zUNp759LksSgs0DHEhRCbThALZjRJXfOx-aow"/>
          <p:cNvSpPr>
            <a:spLocks noChangeAspect="1" noChangeArrowheads="1"/>
          </p:cNvSpPr>
          <p:nvPr/>
        </p:nvSpPr>
        <p:spPr bwMode="auto">
          <a:xfrm>
            <a:off x="1190625" y="-136525"/>
            <a:ext cx="2286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a:p>
        </p:txBody>
      </p:sp>
      <p:sp>
        <p:nvSpPr>
          <p:cNvPr id="3" name="2 Marcador de contenido"/>
          <p:cNvSpPr>
            <a:spLocks noGrp="1"/>
          </p:cNvSpPr>
          <p:nvPr>
            <p:ph idx="1"/>
          </p:nvPr>
        </p:nvSpPr>
        <p:spPr>
          <a:xfrm>
            <a:off x="152400" y="762000"/>
            <a:ext cx="6248400" cy="5961298"/>
          </a:xfrm>
        </p:spPr>
        <p:txBody>
          <a:bodyPr>
            <a:normAutofit fontScale="32500" lnSpcReduction="20000"/>
          </a:bodyPr>
          <a:lstStyle/>
          <a:p>
            <a:pPr marL="0" lvl="0" indent="0">
              <a:buNone/>
            </a:pPr>
            <a:r>
              <a:rPr lang="en-US" sz="4400" dirty="0" smtClean="0">
                <a:solidFill>
                  <a:schemeClr val="bg1"/>
                </a:solidFill>
              </a:rPr>
              <a:t> </a:t>
            </a:r>
          </a:p>
          <a:p>
            <a:pPr marL="0" lvl="0" indent="0">
              <a:buNone/>
            </a:pPr>
            <a:r>
              <a:rPr lang="en-CA" sz="11100" dirty="0">
                <a:solidFill>
                  <a:srgbClr val="FFFFFF"/>
                </a:solidFill>
                <a:effectLst/>
              </a:rPr>
              <a:t>-&gt; </a:t>
            </a:r>
            <a:r>
              <a:rPr lang="en-CA" sz="11100" dirty="0" smtClean="0">
                <a:solidFill>
                  <a:srgbClr val="FFFFFF"/>
                </a:solidFill>
                <a:effectLst/>
              </a:rPr>
              <a:t>Directory</a:t>
            </a:r>
            <a:r>
              <a:rPr lang="en-CA" sz="11100" dirty="0" smtClean="0">
                <a:solidFill>
                  <a:srgbClr val="FFFFFF"/>
                </a:solidFill>
                <a:effectLst/>
              </a:rPr>
              <a:t> </a:t>
            </a:r>
            <a:r>
              <a:rPr lang="en-CA" sz="11100" dirty="0">
                <a:solidFill>
                  <a:srgbClr val="FFFFFF"/>
                </a:solidFill>
                <a:effectLst/>
              </a:rPr>
              <a:t>was replaced by a </a:t>
            </a:r>
            <a:r>
              <a:rPr lang="en-CA" sz="11100" dirty="0" smtClean="0">
                <a:solidFill>
                  <a:srgbClr val="FFFF00"/>
                </a:solidFill>
                <a:effectLst/>
              </a:rPr>
              <a:t>Consulate</a:t>
            </a:r>
            <a:r>
              <a:rPr lang="en-CA" sz="11100" dirty="0" smtClean="0">
                <a:solidFill>
                  <a:srgbClr val="FFFFFF"/>
                </a:solidFill>
                <a:effectLst/>
              </a:rPr>
              <a:t>, </a:t>
            </a:r>
            <a:r>
              <a:rPr lang="en-CA" sz="11100" dirty="0">
                <a:solidFill>
                  <a:srgbClr val="FFFFFF"/>
                </a:solidFill>
                <a:effectLst/>
              </a:rPr>
              <a:t>which was </a:t>
            </a:r>
            <a:r>
              <a:rPr lang="en-CA" sz="11100" dirty="0">
                <a:solidFill>
                  <a:srgbClr val="CCFFCC"/>
                </a:solidFill>
                <a:effectLst/>
              </a:rPr>
              <a:t>three men </a:t>
            </a:r>
            <a:r>
              <a:rPr lang="en-CA" sz="11100" dirty="0">
                <a:solidFill>
                  <a:srgbClr val="FFFFFF"/>
                </a:solidFill>
                <a:effectLst/>
              </a:rPr>
              <a:t>who ran the government.</a:t>
            </a:r>
          </a:p>
          <a:p>
            <a:pPr marL="0" indent="0">
              <a:buNone/>
            </a:pPr>
            <a:r>
              <a:rPr lang="en-CA" sz="11100" dirty="0" smtClean="0">
                <a:solidFill>
                  <a:srgbClr val="FFFFFF"/>
                </a:solidFill>
                <a:effectLst/>
              </a:rPr>
              <a:t>The </a:t>
            </a:r>
            <a:r>
              <a:rPr lang="en-CA" sz="11100" dirty="0">
                <a:solidFill>
                  <a:srgbClr val="FFFFFF"/>
                </a:solidFill>
                <a:effectLst/>
              </a:rPr>
              <a:t>Consulate was </a:t>
            </a:r>
            <a:r>
              <a:rPr lang="en-CA" sz="11100" dirty="0">
                <a:solidFill>
                  <a:srgbClr val="FF8000"/>
                </a:solidFill>
                <a:effectLst/>
              </a:rPr>
              <a:t>not much more effective</a:t>
            </a:r>
            <a:r>
              <a:rPr lang="en-CA" sz="11100" dirty="0">
                <a:solidFill>
                  <a:srgbClr val="FFFFFF"/>
                </a:solidFill>
                <a:effectLst/>
              </a:rPr>
              <a:t>, but it was soon dominated by one </a:t>
            </a:r>
            <a:r>
              <a:rPr lang="en-CA" sz="11100" dirty="0" smtClean="0">
                <a:solidFill>
                  <a:srgbClr val="FFFFFF"/>
                </a:solidFill>
                <a:effectLst/>
              </a:rPr>
              <a:t>man</a:t>
            </a:r>
            <a:r>
              <a:rPr lang="is-IS" sz="11100" dirty="0" smtClean="0">
                <a:solidFill>
                  <a:srgbClr val="FFFFFF"/>
                </a:solidFill>
                <a:effectLst/>
              </a:rPr>
              <a:t>…</a:t>
            </a:r>
            <a:r>
              <a:rPr lang="en-US" sz="11100" dirty="0" smtClean="0">
                <a:solidFill>
                  <a:srgbClr val="FFFFFF"/>
                </a:solidFill>
                <a:effectLst/>
              </a:rPr>
              <a:t> </a:t>
            </a:r>
            <a:r>
              <a:rPr lang="en-US" sz="11100" b="1" dirty="0" smtClean="0">
                <a:solidFill>
                  <a:srgbClr val="FFFFFF"/>
                </a:solidFill>
                <a:effectLst/>
              </a:rPr>
              <a:t>Napoleon </a:t>
            </a:r>
            <a:r>
              <a:rPr lang="en-US" sz="11100" b="1" dirty="0" smtClean="0">
                <a:solidFill>
                  <a:srgbClr val="FFFFFF"/>
                </a:solidFill>
                <a:effectLst/>
              </a:rPr>
              <a:t>Bonaparte.</a:t>
            </a:r>
            <a:r>
              <a:rPr lang="en-CA" sz="9600" dirty="0">
                <a:solidFill>
                  <a:schemeClr val="accent2"/>
                </a:solidFill>
                <a:effectLst/>
              </a:rPr>
              <a:t> </a:t>
            </a:r>
            <a:r>
              <a:rPr lang="en-CA" sz="9600" dirty="0" smtClean="0">
                <a:solidFill>
                  <a:srgbClr val="FFFFFF"/>
                </a:solidFill>
                <a:effectLst/>
              </a:rPr>
              <a:t>He claimed </a:t>
            </a:r>
          </a:p>
          <a:p>
            <a:pPr marL="0" indent="0">
              <a:buNone/>
            </a:pPr>
            <a:r>
              <a:rPr lang="en-CA" sz="9600" dirty="0" smtClean="0">
                <a:solidFill>
                  <a:srgbClr val="FFFFFF"/>
                </a:solidFill>
                <a:effectLst/>
              </a:rPr>
              <a:t>power </a:t>
            </a:r>
            <a:r>
              <a:rPr lang="en-CA" sz="9600" dirty="0">
                <a:solidFill>
                  <a:srgbClr val="FFFFFF"/>
                </a:solidFill>
                <a:effectLst/>
              </a:rPr>
              <a:t>from the Consulate, by becoming </a:t>
            </a:r>
            <a:r>
              <a:rPr lang="en-CA" sz="9600" dirty="0">
                <a:solidFill>
                  <a:srgbClr val="FFFF00"/>
                </a:solidFill>
                <a:effectLst/>
              </a:rPr>
              <a:t>First Consul </a:t>
            </a:r>
            <a:r>
              <a:rPr lang="en-CA" sz="9600" dirty="0">
                <a:solidFill>
                  <a:srgbClr val="FFFFFF"/>
                </a:solidFill>
                <a:effectLst/>
              </a:rPr>
              <a:t>in </a:t>
            </a:r>
            <a:r>
              <a:rPr lang="en-CA" sz="9600" dirty="0">
                <a:solidFill>
                  <a:srgbClr val="00FFFF"/>
                </a:solidFill>
                <a:effectLst/>
              </a:rPr>
              <a:t>1800</a:t>
            </a:r>
            <a:endParaRPr lang="es-ES_tradnl" sz="11100" dirty="0" smtClean="0">
              <a:solidFill>
                <a:srgbClr val="00FFFF"/>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78" y="168276"/>
            <a:ext cx="2560322" cy="361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705600" y="3733800"/>
            <a:ext cx="3307029" cy="400110"/>
          </a:xfrm>
          <a:prstGeom prst="rect">
            <a:avLst/>
          </a:prstGeom>
          <a:noFill/>
        </p:spPr>
        <p:txBody>
          <a:bodyPr wrap="square" rtlCol="0">
            <a:spAutoFit/>
          </a:bodyPr>
          <a:lstStyle/>
          <a:p>
            <a:r>
              <a:rPr lang="es-ES_tradnl" sz="2000" i="1" dirty="0" err="1">
                <a:solidFill>
                  <a:srgbClr val="FFFFFF"/>
                </a:solidFill>
              </a:rPr>
              <a:t>Coup-d´</a:t>
            </a:r>
            <a:r>
              <a:rPr lang="es-ES_tradnl" sz="2000" i="1" dirty="0" err="1" smtClean="0">
                <a:solidFill>
                  <a:srgbClr val="FFFFFF"/>
                </a:solidFill>
              </a:rPr>
              <a:t>Etat</a:t>
            </a:r>
            <a:endParaRPr lang="es-ES_tradnl" sz="2000" i="1" dirty="0">
              <a:solidFill>
                <a:srgbClr val="FFFFFF"/>
              </a:solidFill>
            </a:endParaRPr>
          </a:p>
        </p:txBody>
      </p:sp>
      <p:sp>
        <p:nvSpPr>
          <p:cNvPr id="2" name="ZoneTexte 1"/>
          <p:cNvSpPr txBox="1"/>
          <p:nvPr/>
        </p:nvSpPr>
        <p:spPr>
          <a:xfrm>
            <a:off x="152401" y="170909"/>
            <a:ext cx="6629400" cy="707886"/>
          </a:xfrm>
          <a:prstGeom prst="rect">
            <a:avLst/>
          </a:prstGeom>
          <a:noFill/>
        </p:spPr>
        <p:txBody>
          <a:bodyPr wrap="square" rtlCol="0">
            <a:spAutoFit/>
          </a:bodyPr>
          <a:lstStyle/>
          <a:p>
            <a:r>
              <a:rPr lang="en-US" sz="4000" b="1" dirty="0">
                <a:solidFill>
                  <a:srgbClr val="FFFF00"/>
                </a:solidFill>
              </a:rPr>
              <a:t>The Consulate </a:t>
            </a:r>
            <a:r>
              <a:rPr lang="en-CA" sz="3200" b="1" dirty="0">
                <a:solidFill>
                  <a:srgbClr val="FFFF00"/>
                </a:solidFill>
              </a:rPr>
              <a:t>(1799-1804)</a:t>
            </a:r>
            <a:endParaRPr lang="fr-FR" sz="3200" b="1" dirty="0"/>
          </a:p>
        </p:txBody>
      </p:sp>
      <p:pic>
        <p:nvPicPr>
          <p:cNvPr id="8" name="Picture 5" descr="K:\OUPE\EDITORIAL\EDITORIAL_DPTO\EDITORIAL_DPTO_COMUN\BILINGÜISMO\ESO\4º Historia\CD-ROM\Presentations\Images\Unidad 4\napole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242544"/>
            <a:ext cx="3195548" cy="2615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7562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CA" dirty="0">
                <a:solidFill>
                  <a:srgbClr val="FFFFFF"/>
                </a:solidFill>
                <a:effectLst/>
              </a:rPr>
              <a:t>Napoleon’s Domestic Policy</a:t>
            </a:r>
            <a:endParaRPr lang="en-US" dirty="0">
              <a:solidFill>
                <a:srgbClr val="FFFFFF"/>
              </a:solidFill>
              <a:effectLst/>
            </a:endParaRPr>
          </a:p>
        </p:txBody>
      </p:sp>
      <p:sp>
        <p:nvSpPr>
          <p:cNvPr id="146435" name="Rectangle 3"/>
          <p:cNvSpPr>
            <a:spLocks noGrp="1" noChangeArrowheads="1"/>
          </p:cNvSpPr>
          <p:nvPr>
            <p:ph type="body" idx="1"/>
          </p:nvPr>
        </p:nvSpPr>
        <p:spPr>
          <a:xfrm>
            <a:off x="228600" y="1600200"/>
            <a:ext cx="8458200" cy="4495800"/>
          </a:xfrm>
        </p:spPr>
        <p:txBody>
          <a:bodyPr/>
          <a:lstStyle/>
          <a:p>
            <a:pPr marL="0" indent="0">
              <a:buNone/>
            </a:pPr>
            <a:r>
              <a:rPr lang="en-CA" dirty="0">
                <a:solidFill>
                  <a:srgbClr val="00B0F0"/>
                </a:solidFill>
                <a:effectLst/>
                <a:latin typeface="+mj-lt"/>
              </a:rPr>
              <a:t>By 1804</a:t>
            </a:r>
            <a:r>
              <a:rPr lang="en-CA" dirty="0">
                <a:solidFill>
                  <a:srgbClr val="FFFFFF"/>
                </a:solidFill>
                <a:effectLst/>
                <a:latin typeface="+mj-lt"/>
              </a:rPr>
              <a:t>, Napoleon had </a:t>
            </a:r>
            <a:r>
              <a:rPr lang="en-CA" dirty="0" smtClean="0">
                <a:solidFill>
                  <a:srgbClr val="FFFFFF"/>
                </a:solidFill>
                <a:effectLst/>
                <a:latin typeface="+mj-lt"/>
              </a:rPr>
              <a:t>gained</a:t>
            </a:r>
          </a:p>
          <a:p>
            <a:pPr marL="0" indent="0">
              <a:buNone/>
            </a:pPr>
            <a:r>
              <a:rPr lang="en-CA" dirty="0" smtClean="0">
                <a:solidFill>
                  <a:srgbClr val="FFFFFF"/>
                </a:solidFill>
                <a:effectLst/>
                <a:latin typeface="+mj-lt"/>
              </a:rPr>
              <a:t>almost </a:t>
            </a:r>
            <a:r>
              <a:rPr lang="en-CA" dirty="0">
                <a:solidFill>
                  <a:srgbClr val="FFFF00"/>
                </a:solidFill>
                <a:effectLst/>
                <a:latin typeface="+mj-lt"/>
              </a:rPr>
              <a:t>absolute </a:t>
            </a:r>
            <a:r>
              <a:rPr lang="en-CA" dirty="0" smtClean="0">
                <a:solidFill>
                  <a:srgbClr val="FFFF00"/>
                </a:solidFill>
                <a:effectLst/>
                <a:latin typeface="+mj-lt"/>
              </a:rPr>
              <a:t>power</a:t>
            </a:r>
            <a:r>
              <a:rPr lang="en-CA" dirty="0">
                <a:solidFill>
                  <a:schemeClr val="accent6">
                    <a:lumMod val="20000"/>
                    <a:lumOff val="80000"/>
                  </a:schemeClr>
                </a:solidFill>
                <a:effectLst/>
                <a:latin typeface="+mj-lt"/>
              </a:rPr>
              <a:t> </a:t>
            </a:r>
            <a:r>
              <a:rPr lang="en-CA" dirty="0" smtClean="0">
                <a:solidFill>
                  <a:srgbClr val="FFFFFF"/>
                </a:solidFill>
                <a:effectLst/>
                <a:latin typeface="+mj-lt"/>
              </a:rPr>
              <a:t>and he </a:t>
            </a:r>
            <a:endParaRPr lang="en-CA" dirty="0" smtClean="0">
              <a:solidFill>
                <a:srgbClr val="FFFFFF"/>
              </a:solidFill>
              <a:effectLst/>
              <a:latin typeface="+mj-lt"/>
            </a:endParaRPr>
          </a:p>
          <a:p>
            <a:pPr marL="0" indent="0">
              <a:buNone/>
            </a:pPr>
            <a:r>
              <a:rPr lang="en-CA" dirty="0" smtClean="0">
                <a:solidFill>
                  <a:srgbClr val="FFFFFF"/>
                </a:solidFill>
                <a:effectLst/>
                <a:latin typeface="+mj-lt"/>
              </a:rPr>
              <a:t>continued </a:t>
            </a:r>
            <a:r>
              <a:rPr lang="en-CA" dirty="0">
                <a:solidFill>
                  <a:srgbClr val="FFFFFF"/>
                </a:solidFill>
                <a:effectLst/>
                <a:latin typeface="+mj-lt"/>
              </a:rPr>
              <a:t>many reforms of </a:t>
            </a:r>
            <a:r>
              <a:rPr lang="en-CA" dirty="0" smtClean="0">
                <a:solidFill>
                  <a:srgbClr val="FFFFFF"/>
                </a:solidFill>
                <a:effectLst/>
                <a:latin typeface="+mj-lt"/>
              </a:rPr>
              <a:t>the</a:t>
            </a:r>
          </a:p>
          <a:p>
            <a:pPr marL="0" indent="0">
              <a:buNone/>
            </a:pPr>
            <a:r>
              <a:rPr lang="en-CA" dirty="0" smtClean="0">
                <a:solidFill>
                  <a:srgbClr val="FFFFFF"/>
                </a:solidFill>
                <a:effectLst/>
                <a:latin typeface="+mj-lt"/>
              </a:rPr>
              <a:t> </a:t>
            </a:r>
            <a:r>
              <a:rPr lang="en-CA" dirty="0">
                <a:solidFill>
                  <a:srgbClr val="FFFFFF"/>
                </a:solidFill>
                <a:effectLst/>
                <a:latin typeface="+mj-lt"/>
              </a:rPr>
              <a:t>revolution. </a:t>
            </a:r>
          </a:p>
          <a:p>
            <a:pPr marL="0" indent="0">
              <a:buNone/>
            </a:pPr>
            <a:r>
              <a:rPr lang="en-CA" dirty="0">
                <a:solidFill>
                  <a:srgbClr val="FFFFFF"/>
                </a:solidFill>
                <a:effectLst/>
                <a:latin typeface="+mj-lt"/>
              </a:rPr>
              <a:t>But at the same time, he kept </a:t>
            </a:r>
            <a:endParaRPr lang="en-CA" dirty="0" smtClean="0">
              <a:solidFill>
                <a:srgbClr val="FFFFFF"/>
              </a:solidFill>
              <a:effectLst/>
              <a:latin typeface="+mj-lt"/>
            </a:endParaRPr>
          </a:p>
          <a:p>
            <a:pPr marL="0" indent="0">
              <a:buNone/>
            </a:pPr>
            <a:r>
              <a:rPr lang="en-CA" dirty="0" smtClean="0">
                <a:solidFill>
                  <a:srgbClr val="FFFF00"/>
                </a:solidFill>
                <a:effectLst/>
                <a:latin typeface="+mj-lt"/>
              </a:rPr>
              <a:t>firm </a:t>
            </a:r>
            <a:r>
              <a:rPr lang="en-CA" dirty="0">
                <a:solidFill>
                  <a:srgbClr val="FFFF00"/>
                </a:solidFill>
                <a:effectLst/>
                <a:latin typeface="+mj-lt"/>
              </a:rPr>
              <a:t>personal control of the </a:t>
            </a:r>
            <a:endParaRPr lang="en-CA" dirty="0" smtClean="0">
              <a:solidFill>
                <a:srgbClr val="FFFF00"/>
              </a:solidFill>
              <a:effectLst/>
              <a:latin typeface="+mj-lt"/>
            </a:endParaRPr>
          </a:p>
          <a:p>
            <a:pPr marL="0" indent="0">
              <a:buNone/>
            </a:pPr>
            <a:r>
              <a:rPr lang="en-CA" dirty="0" smtClean="0">
                <a:solidFill>
                  <a:srgbClr val="FFFF00"/>
                </a:solidFill>
                <a:effectLst/>
                <a:latin typeface="+mj-lt"/>
              </a:rPr>
              <a:t>government</a:t>
            </a:r>
            <a:r>
              <a:rPr lang="en-CA" dirty="0">
                <a:solidFill>
                  <a:srgbClr val="FFFFFF"/>
                </a:solidFill>
                <a:effectLst/>
                <a:latin typeface="+mj-lt"/>
              </a:rPr>
              <a:t>.</a:t>
            </a:r>
          </a:p>
          <a:p>
            <a:endParaRPr lang="en-US" dirty="0">
              <a:solidFill>
                <a:srgbClr val="FFFFFF"/>
              </a:solidFill>
            </a:endParaRPr>
          </a:p>
        </p:txBody>
      </p:sp>
      <p:pic>
        <p:nvPicPr>
          <p:cNvPr id="4" name="Picture 7" descr="napole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676400"/>
            <a:ext cx="2821781"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4800" y="242888"/>
            <a:ext cx="8534400" cy="784830"/>
          </a:xfrm>
          <a:prstGeom prst="rect">
            <a:avLst/>
          </a:prstGeom>
          <a:noFill/>
          <a:ln w="9525">
            <a:noFill/>
            <a:miter lim="800000"/>
            <a:headEnd/>
            <a:tailEnd/>
          </a:ln>
          <a:effectLst/>
        </p:spPr>
        <p:txBody>
          <a:bodyPr>
            <a:spAutoFit/>
          </a:bodyPr>
          <a:lstStyle/>
          <a:p>
            <a:pPr algn="ctr" eaLnBrk="1" hangingPunct="1">
              <a:spcBef>
                <a:spcPct val="50000"/>
              </a:spcBef>
            </a:pPr>
            <a:r>
              <a:rPr lang="en-US" sz="4500" dirty="0">
                <a:solidFill>
                  <a:srgbClr val="FFFF00"/>
                </a:solidFill>
                <a:effectLst/>
              </a:rPr>
              <a:t>Napoleon </a:t>
            </a:r>
            <a:r>
              <a:rPr lang="en-US" sz="4500" dirty="0" smtClean="0">
                <a:solidFill>
                  <a:srgbClr val="FFFF00"/>
                </a:solidFill>
                <a:effectLst/>
              </a:rPr>
              <a:t>Established.. </a:t>
            </a:r>
            <a:endParaRPr lang="en-US" sz="4100" dirty="0">
              <a:solidFill>
                <a:schemeClr val="tx2"/>
              </a:solidFill>
              <a:effectLst/>
            </a:endParaRPr>
          </a:p>
        </p:txBody>
      </p:sp>
      <p:pic>
        <p:nvPicPr>
          <p:cNvPr id="6148" name="Picture 4" descr="1800-French bank coin-back"/>
          <p:cNvPicPr>
            <a:picLocks noChangeAspect="1" noChangeArrowheads="1"/>
          </p:cNvPicPr>
          <p:nvPr/>
        </p:nvPicPr>
        <p:blipFill>
          <a:blip r:embed="rId3" cstate="print">
            <a:lum bright="-6000" contrast="6000"/>
          </a:blip>
          <a:srcRect/>
          <a:stretch>
            <a:fillRect/>
          </a:stretch>
        </p:blipFill>
        <p:spPr bwMode="auto">
          <a:xfrm>
            <a:off x="7162800" y="1027718"/>
            <a:ext cx="1857909" cy="1857909"/>
          </a:xfrm>
          <a:prstGeom prst="rect">
            <a:avLst/>
          </a:prstGeom>
          <a:noFill/>
          <a:ln w="9525">
            <a:solidFill>
              <a:schemeClr val="bg2"/>
            </a:solidFill>
            <a:miter lim="800000"/>
            <a:headEnd/>
            <a:tailEnd/>
          </a:ln>
          <a:effectLst>
            <a:softEdge rad="203200"/>
          </a:effectLst>
        </p:spPr>
      </p:pic>
      <p:pic>
        <p:nvPicPr>
          <p:cNvPr id="6149" name="Picture 5" descr="1800-French bank coin-front"/>
          <p:cNvPicPr>
            <a:picLocks noChangeAspect="1" noChangeArrowheads="1"/>
          </p:cNvPicPr>
          <p:nvPr/>
        </p:nvPicPr>
        <p:blipFill>
          <a:blip r:embed="rId4" cstate="print">
            <a:lum bright="-6000" contrast="6000"/>
          </a:blip>
          <a:srcRect/>
          <a:stretch>
            <a:fillRect/>
          </a:stretch>
        </p:blipFill>
        <p:spPr bwMode="auto">
          <a:xfrm>
            <a:off x="5486400" y="1047418"/>
            <a:ext cx="1838209" cy="1838209"/>
          </a:xfrm>
          <a:prstGeom prst="rect">
            <a:avLst/>
          </a:prstGeom>
          <a:noFill/>
          <a:ln w="9525">
            <a:solidFill>
              <a:schemeClr val="bg2"/>
            </a:solidFill>
            <a:miter lim="800000"/>
            <a:headEnd/>
            <a:tailEnd/>
          </a:ln>
          <a:effectLst>
            <a:softEdge rad="152400"/>
          </a:effectLst>
        </p:spPr>
      </p:pic>
      <p:sp>
        <p:nvSpPr>
          <p:cNvPr id="2" name="ZoneTexte 1"/>
          <p:cNvSpPr txBox="1"/>
          <p:nvPr/>
        </p:nvSpPr>
        <p:spPr>
          <a:xfrm>
            <a:off x="228600" y="1348800"/>
            <a:ext cx="6324600" cy="5509200"/>
          </a:xfrm>
          <a:prstGeom prst="rect">
            <a:avLst/>
          </a:prstGeom>
          <a:noFill/>
        </p:spPr>
        <p:txBody>
          <a:bodyPr wrap="square" rtlCol="0">
            <a:spAutoFit/>
          </a:bodyPr>
          <a:lstStyle/>
          <a:p>
            <a:pPr marL="342900" indent="-342900">
              <a:buAutoNum type="arabicPeriod"/>
            </a:pPr>
            <a:r>
              <a:rPr lang="en-CA" sz="3200" dirty="0" smtClean="0">
                <a:solidFill>
                  <a:srgbClr val="FFFFFF"/>
                </a:solidFill>
                <a:effectLst/>
                <a:latin typeface="Tahoma" charset="0"/>
                <a:ea typeface="Tahoma" charset="0"/>
                <a:cs typeface="Tahoma" charset="0"/>
              </a:rPr>
              <a:t>A law requiring all </a:t>
            </a:r>
          </a:p>
          <a:p>
            <a:r>
              <a:rPr lang="en-CA" sz="3200" dirty="0" smtClean="0">
                <a:solidFill>
                  <a:srgbClr val="FFFFFF"/>
                </a:solidFill>
                <a:effectLst/>
                <a:latin typeface="Tahoma" charset="0"/>
                <a:ea typeface="Tahoma" charset="0"/>
                <a:cs typeface="Tahoma" charset="0"/>
              </a:rPr>
              <a:t>citizens to </a:t>
            </a:r>
            <a:r>
              <a:rPr lang="en-CA" sz="3200" dirty="0" smtClean="0">
                <a:solidFill>
                  <a:srgbClr val="92D050"/>
                </a:solidFill>
                <a:effectLst/>
                <a:latin typeface="Tahoma" charset="0"/>
                <a:ea typeface="Tahoma" charset="0"/>
                <a:cs typeface="Tahoma" charset="0"/>
              </a:rPr>
              <a:t>pay taxes</a:t>
            </a:r>
            <a:endParaRPr lang="fr-FR" sz="3200" dirty="0" smtClean="0">
              <a:solidFill>
                <a:srgbClr val="92D050"/>
              </a:solidFill>
              <a:effectLst/>
              <a:latin typeface="Tahoma" charset="0"/>
              <a:ea typeface="Tahoma" charset="0"/>
              <a:cs typeface="Tahoma" charset="0"/>
            </a:endParaRPr>
          </a:p>
          <a:p>
            <a:r>
              <a:rPr lang="fr-FR" sz="3200" dirty="0" smtClean="0">
                <a:solidFill>
                  <a:srgbClr val="FFFFFF"/>
                </a:solidFill>
                <a:effectLst/>
                <a:latin typeface="Tahoma" charset="0"/>
                <a:ea typeface="Tahoma" charset="0"/>
                <a:cs typeface="Tahoma" charset="0"/>
              </a:rPr>
              <a:t>2</a:t>
            </a:r>
            <a:r>
              <a:rPr lang="fr-FR" sz="3200" dirty="0" smtClean="0">
                <a:solidFill>
                  <a:srgbClr val="FFFFFF"/>
                </a:solidFill>
                <a:effectLst/>
                <a:latin typeface="Tahoma" charset="0"/>
                <a:ea typeface="Tahoma" charset="0"/>
                <a:cs typeface="Tahoma" charset="0"/>
              </a:rPr>
              <a:t>.</a:t>
            </a:r>
            <a:r>
              <a:rPr lang="fr-FR" sz="3200" dirty="0" smtClean="0">
                <a:solidFill>
                  <a:srgbClr val="92D050"/>
                </a:solidFill>
                <a:effectLst/>
                <a:latin typeface="Tahoma" charset="0"/>
                <a:ea typeface="Tahoma" charset="0"/>
                <a:cs typeface="Tahoma" charset="0"/>
              </a:rPr>
              <a:t>Banque de France </a:t>
            </a:r>
            <a:r>
              <a:rPr lang="fr-FR" sz="3200" dirty="0" smtClean="0">
                <a:solidFill>
                  <a:srgbClr val="FFFFFF"/>
                </a:solidFill>
                <a:effectLst/>
                <a:latin typeface="Tahoma" charset="0"/>
                <a:ea typeface="Tahoma" charset="0"/>
                <a:cs typeface="Tahoma" charset="0"/>
              </a:rPr>
              <a:t>(</a:t>
            </a:r>
            <a:r>
              <a:rPr lang="fr-FR" sz="3200" dirty="0" smtClean="0">
                <a:solidFill>
                  <a:srgbClr val="00B0F0"/>
                </a:solidFill>
                <a:effectLst/>
                <a:latin typeface="Tahoma" charset="0"/>
                <a:ea typeface="Tahoma" charset="0"/>
                <a:cs typeface="Tahoma" charset="0"/>
              </a:rPr>
              <a:t>1800</a:t>
            </a:r>
            <a:r>
              <a:rPr lang="fr-FR" sz="3200" dirty="0" smtClean="0">
                <a:solidFill>
                  <a:srgbClr val="FFFFFF"/>
                </a:solidFill>
                <a:effectLst/>
                <a:latin typeface="Tahoma" charset="0"/>
                <a:ea typeface="Tahoma" charset="0"/>
                <a:cs typeface="Tahoma" charset="0"/>
              </a:rPr>
              <a:t>) </a:t>
            </a:r>
          </a:p>
          <a:p>
            <a:r>
              <a:rPr lang="fr-FR" sz="3200" dirty="0" smtClean="0">
                <a:solidFill>
                  <a:srgbClr val="FFFFFF"/>
                </a:solidFill>
                <a:effectLst/>
                <a:latin typeface="Tahoma" charset="0"/>
                <a:ea typeface="Tahoma" charset="0"/>
                <a:cs typeface="Tahoma" charset="0"/>
              </a:rPr>
              <a:t>to </a:t>
            </a:r>
            <a:r>
              <a:rPr lang="en-CA" sz="3200" dirty="0" smtClean="0">
                <a:solidFill>
                  <a:srgbClr val="FFFFFF"/>
                </a:solidFill>
                <a:effectLst/>
                <a:latin typeface="Tahoma" charset="0"/>
                <a:ea typeface="Tahoma" charset="0"/>
                <a:cs typeface="Tahoma" charset="0"/>
              </a:rPr>
              <a:t>deposit</a:t>
            </a:r>
            <a:r>
              <a:rPr lang="fr-FR" sz="3200" dirty="0" smtClean="0">
                <a:solidFill>
                  <a:srgbClr val="FFFFFF"/>
                </a:solidFill>
                <a:effectLst/>
                <a:latin typeface="Tahoma" charset="0"/>
                <a:ea typeface="Tahoma" charset="0"/>
                <a:cs typeface="Tahoma" charset="0"/>
              </a:rPr>
              <a:t> taxes</a:t>
            </a:r>
            <a:r>
              <a:rPr lang="en-CA" sz="3200" dirty="0">
                <a:solidFill>
                  <a:schemeClr val="accent5">
                    <a:lumMod val="20000"/>
                    <a:lumOff val="80000"/>
                  </a:schemeClr>
                </a:solidFill>
                <a:effectLst/>
                <a:latin typeface="Tahoma" charset="0"/>
                <a:ea typeface="Tahoma" charset="0"/>
                <a:cs typeface="Tahoma" charset="0"/>
              </a:rPr>
              <a:t> </a:t>
            </a:r>
            <a:r>
              <a:rPr lang="en-CA" sz="3200" dirty="0">
                <a:solidFill>
                  <a:srgbClr val="FFFFFF"/>
                </a:solidFill>
                <a:effectLst/>
                <a:latin typeface="Tahoma" charset="0"/>
                <a:ea typeface="Tahoma" charset="0"/>
                <a:cs typeface="Tahoma" charset="0"/>
              </a:rPr>
              <a:t>issued money and made loans to </a:t>
            </a:r>
            <a:r>
              <a:rPr lang="en-CA" sz="3200" dirty="0" smtClean="0">
                <a:solidFill>
                  <a:srgbClr val="FFFFFF"/>
                </a:solidFill>
                <a:effectLst/>
                <a:latin typeface="Tahoma" charset="0"/>
                <a:ea typeface="Tahoma" charset="0"/>
                <a:cs typeface="Tahoma" charset="0"/>
              </a:rPr>
              <a:t>businesses</a:t>
            </a:r>
            <a:r>
              <a:rPr lang="en-CA" dirty="0" smtClean="0">
                <a:solidFill>
                  <a:schemeClr val="accent5">
                    <a:lumMod val="20000"/>
                    <a:lumOff val="80000"/>
                  </a:schemeClr>
                </a:solidFill>
                <a:effectLst/>
                <a:latin typeface="Times New Roman" charset="0"/>
                <a:ea typeface="Times New Roman" charset="0"/>
                <a:cs typeface="Times New Roman" charset="0"/>
              </a:rPr>
              <a:t>.</a:t>
            </a:r>
          </a:p>
          <a:p>
            <a:r>
              <a:rPr lang="en-CA" sz="3200" dirty="0" smtClean="0">
                <a:solidFill>
                  <a:schemeClr val="accent5">
                    <a:lumMod val="20000"/>
                    <a:lumOff val="80000"/>
                  </a:schemeClr>
                </a:solidFill>
                <a:effectLst/>
                <a:latin typeface="Tahoma" charset="0"/>
                <a:ea typeface="Tahoma" charset="0"/>
                <a:cs typeface="Tahoma" charset="0"/>
              </a:rPr>
              <a:t>3. </a:t>
            </a:r>
            <a:r>
              <a:rPr lang="en-CA" sz="3200" dirty="0" smtClean="0">
                <a:solidFill>
                  <a:srgbClr val="92D050"/>
                </a:solidFill>
                <a:effectLst/>
                <a:latin typeface="Tahoma" charset="0"/>
                <a:ea typeface="Tahoma" charset="0"/>
                <a:cs typeface="Tahoma" charset="0"/>
              </a:rPr>
              <a:t>Education reform </a:t>
            </a:r>
            <a:r>
              <a:rPr lang="en-CA" sz="3200" dirty="0" smtClean="0">
                <a:solidFill>
                  <a:schemeClr val="accent5">
                    <a:lumMod val="20000"/>
                    <a:lumOff val="80000"/>
                  </a:schemeClr>
                </a:solidFill>
                <a:effectLst/>
                <a:latin typeface="Tahoma" charset="0"/>
                <a:ea typeface="Tahoma" charset="0"/>
                <a:cs typeface="Tahoma" charset="0"/>
              </a:rPr>
              <a:t>: </a:t>
            </a:r>
          </a:p>
          <a:p>
            <a:r>
              <a:rPr lang="en-CA" sz="3200" dirty="0" err="1" smtClean="0">
                <a:solidFill>
                  <a:srgbClr val="FFFFFF"/>
                </a:solidFill>
                <a:effectLst/>
                <a:latin typeface="Tahoma" charset="0"/>
                <a:ea typeface="Tahoma" charset="0"/>
                <a:cs typeface="Tahoma" charset="0"/>
              </a:rPr>
              <a:t>Lycée</a:t>
            </a:r>
            <a:r>
              <a:rPr lang="en-CA" sz="3200" dirty="0" smtClean="0">
                <a:solidFill>
                  <a:schemeClr val="accent5">
                    <a:lumMod val="20000"/>
                    <a:lumOff val="80000"/>
                  </a:schemeClr>
                </a:solidFill>
                <a:effectLst/>
                <a:latin typeface="Tahoma" charset="0"/>
                <a:ea typeface="Tahoma" charset="0"/>
                <a:cs typeface="Tahoma" charset="0"/>
              </a:rPr>
              <a:t> </a:t>
            </a:r>
            <a:r>
              <a:rPr lang="en-US" sz="3200" dirty="0" smtClean="0">
                <a:effectLst/>
                <a:latin typeface="Tahoma" charset="0"/>
                <a:ea typeface="Tahoma" charset="0"/>
                <a:cs typeface="Tahoma" charset="0"/>
              </a:rPr>
              <a:t> </a:t>
            </a:r>
            <a:r>
              <a:rPr lang="en-US" sz="3200" dirty="0" smtClean="0">
                <a:solidFill>
                  <a:srgbClr val="00B0F0"/>
                </a:solidFill>
                <a:effectLst/>
                <a:latin typeface="Tahoma" charset="0"/>
                <a:ea typeface="Tahoma" charset="0"/>
                <a:cs typeface="Tahoma" charset="0"/>
              </a:rPr>
              <a:t>(1801). </a:t>
            </a:r>
          </a:p>
          <a:p>
            <a:r>
              <a:rPr lang="en-US" sz="3200" dirty="0" smtClean="0">
                <a:solidFill>
                  <a:srgbClr val="FFFFFF"/>
                </a:solidFill>
                <a:effectLst/>
                <a:latin typeface="Tahoma" charset="0"/>
                <a:ea typeface="Tahoma" charset="0"/>
                <a:cs typeface="Tahoma" charset="0"/>
              </a:rPr>
              <a:t>-&gt;Initially </a:t>
            </a:r>
            <a:r>
              <a:rPr lang="en-US" sz="3200" dirty="0">
                <a:solidFill>
                  <a:srgbClr val="FFFFFF"/>
                </a:solidFill>
                <a:effectLst/>
                <a:latin typeface="Tahoma" charset="0"/>
                <a:ea typeface="Tahoma" charset="0"/>
                <a:cs typeface="Tahoma" charset="0"/>
              </a:rPr>
              <a:t>enrolled the </a:t>
            </a:r>
            <a:r>
              <a:rPr lang="en-US" sz="3200" dirty="0" smtClean="0">
                <a:solidFill>
                  <a:srgbClr val="FFFFFF"/>
                </a:solidFill>
                <a:effectLst/>
                <a:latin typeface="Tahoma" charset="0"/>
                <a:ea typeface="Tahoma" charset="0"/>
                <a:cs typeface="Tahoma" charset="0"/>
              </a:rPr>
              <a:t>most </a:t>
            </a:r>
            <a:r>
              <a:rPr lang="en-US" sz="3200" dirty="0">
                <a:solidFill>
                  <a:srgbClr val="FFFFFF"/>
                </a:solidFill>
                <a:effectLst/>
                <a:latin typeface="Tahoma" charset="0"/>
                <a:ea typeface="Tahoma" charset="0"/>
                <a:cs typeface="Tahoma" charset="0"/>
              </a:rPr>
              <a:t>talented students </a:t>
            </a:r>
            <a:r>
              <a:rPr lang="en-US" sz="3200" i="1" dirty="0" smtClean="0">
                <a:solidFill>
                  <a:srgbClr val="FFFFFF"/>
                </a:solidFill>
                <a:effectLst/>
                <a:latin typeface="Tahoma" charset="0"/>
                <a:ea typeface="Tahoma" charset="0"/>
                <a:cs typeface="Tahoma" charset="0"/>
              </a:rPr>
              <a:t>and</a:t>
            </a:r>
            <a:r>
              <a:rPr lang="en-US" sz="3200" dirty="0" smtClean="0">
                <a:solidFill>
                  <a:srgbClr val="FFFFFF"/>
                </a:solidFill>
                <a:effectLst/>
                <a:latin typeface="Tahoma" charset="0"/>
                <a:ea typeface="Tahoma" charset="0"/>
                <a:cs typeface="Tahoma" charset="0"/>
              </a:rPr>
              <a:t> </a:t>
            </a:r>
          </a:p>
          <a:p>
            <a:r>
              <a:rPr lang="en-US" sz="3200" dirty="0" smtClean="0">
                <a:solidFill>
                  <a:srgbClr val="FFFFFF"/>
                </a:solidFill>
                <a:effectLst/>
                <a:latin typeface="Tahoma" charset="0"/>
                <a:ea typeface="Tahoma" charset="0"/>
                <a:cs typeface="Tahoma" charset="0"/>
              </a:rPr>
              <a:t>trained </a:t>
            </a:r>
            <a:r>
              <a:rPr lang="en-US" sz="3200" dirty="0">
                <a:solidFill>
                  <a:srgbClr val="FFFFFF"/>
                </a:solidFill>
                <a:effectLst/>
                <a:latin typeface="Tahoma" charset="0"/>
                <a:ea typeface="Tahoma" charset="0"/>
                <a:cs typeface="Tahoma" charset="0"/>
              </a:rPr>
              <a:t>the nation’s future bureaucrats</a:t>
            </a:r>
            <a:r>
              <a:rPr lang="en-US" sz="3200" dirty="0">
                <a:effectLst/>
                <a:latin typeface="Tahoma" charset="0"/>
                <a:ea typeface="Tahoma" charset="0"/>
                <a:cs typeface="Tahoma" charset="0"/>
              </a:rPr>
              <a:t>.</a:t>
            </a:r>
          </a:p>
        </p:txBody>
      </p:sp>
      <p:pic>
        <p:nvPicPr>
          <p:cNvPr id="7" name="Picture 3" descr="lycee"/>
          <p:cNvPicPr>
            <a:picLocks noChangeAspect="1" noChangeArrowheads="1"/>
          </p:cNvPicPr>
          <p:nvPr/>
        </p:nvPicPr>
        <p:blipFill>
          <a:blip r:embed="rId5" cstate="print">
            <a:lum bright="-6000" contrast="6000"/>
          </a:blip>
          <a:srcRect/>
          <a:stretch>
            <a:fillRect/>
          </a:stretch>
        </p:blipFill>
        <p:spPr bwMode="auto">
          <a:xfrm>
            <a:off x="5383801" y="3901700"/>
            <a:ext cx="3746344" cy="2809758"/>
          </a:xfrm>
          <a:prstGeom prst="rect">
            <a:avLst/>
          </a:prstGeom>
          <a:noFill/>
          <a:ln w="9525">
            <a:solidFill>
              <a:schemeClr val="bg2"/>
            </a:solidFill>
            <a:miter lim="800000"/>
            <a:headEnd/>
            <a:tailEnd/>
          </a:ln>
          <a:effectLst>
            <a:softEdge rad="139700"/>
          </a:effec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911</TotalTime>
  <Words>1288</Words>
  <Application>Microsoft Macintosh PowerPoint</Application>
  <PresentationFormat>On-screen Show (4:3)</PresentationFormat>
  <Paragraphs>176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Textured</vt:lpstr>
      <vt:lpstr>Napoleon Bonaparte  (1769 -1821)</vt:lpstr>
      <vt:lpstr>VIdeo</vt:lpstr>
      <vt:lpstr>Napoleon’s Early Days</vt:lpstr>
      <vt:lpstr>“I am no ordinary man.”</vt:lpstr>
      <vt:lpstr>PowerPoint Presentation</vt:lpstr>
      <vt:lpstr>PowerPoint Presentation</vt:lpstr>
      <vt:lpstr>PowerPoint Presentation</vt:lpstr>
      <vt:lpstr>Napoleon’s Domestic Policy</vt:lpstr>
      <vt:lpstr>PowerPoint Presentation</vt:lpstr>
      <vt:lpstr>PowerPoint Presentation</vt:lpstr>
      <vt:lpstr>PowerPoint Presentation</vt:lpstr>
      <vt:lpstr>PowerPoint Presentation</vt:lpstr>
      <vt:lpstr>The Empire of Napoleon</vt:lpstr>
      <vt:lpstr>Europe under French rule</vt:lpstr>
      <vt:lpstr>PowerPoint Presentation</vt:lpstr>
      <vt:lpstr>The Emperor’s Downfall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 Napoleon Bonaparte</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Napoleon</dc:title>
  <dc:creator>WGSS</dc:creator>
  <cp:lastModifiedBy>Any User</cp:lastModifiedBy>
  <cp:revision>34</cp:revision>
  <dcterms:created xsi:type="dcterms:W3CDTF">2009-05-26T16:42:37Z</dcterms:created>
  <dcterms:modified xsi:type="dcterms:W3CDTF">2015-11-26T19:36:29Z</dcterms:modified>
</cp:coreProperties>
</file>