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7" r:id="rId4"/>
    <p:sldId id="262" r:id="rId5"/>
    <p:sldId id="259" r:id="rId6"/>
    <p:sldId id="263" r:id="rId7"/>
    <p:sldId id="264" r:id="rId8"/>
    <p:sldId id="266" r:id="rId9"/>
    <p:sldId id="267"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22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B58C8-8622-4809-B361-5EFEAFDF08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5CA87C1-601F-422E-8860-2533224E3A9C}">
      <dgm:prSet phldrT="[Text]"/>
      <dgm:spPr/>
      <dgm:t>
        <a:bodyPr/>
        <a:lstStyle/>
        <a:p>
          <a:r>
            <a:rPr lang="en-US" dirty="0" smtClean="0"/>
            <a:t>National Assembly (1789-1791)</a:t>
          </a:r>
          <a:endParaRPr lang="en-US" dirty="0"/>
        </a:p>
      </dgm:t>
    </dgm:pt>
    <dgm:pt modelId="{226F143B-2FCB-4133-BD65-EE0AA20EFB8D}" type="parTrans" cxnId="{B9B3FEDA-19C2-46A5-88A3-DE659C0FC5D2}">
      <dgm:prSet/>
      <dgm:spPr/>
      <dgm:t>
        <a:bodyPr/>
        <a:lstStyle/>
        <a:p>
          <a:endParaRPr lang="en-US"/>
        </a:p>
      </dgm:t>
    </dgm:pt>
    <dgm:pt modelId="{A0DFB47C-C0D6-4BE0-A430-656FE8C635C0}" type="sibTrans" cxnId="{B9B3FEDA-19C2-46A5-88A3-DE659C0FC5D2}">
      <dgm:prSet/>
      <dgm:spPr/>
      <dgm:t>
        <a:bodyPr/>
        <a:lstStyle/>
        <a:p>
          <a:endParaRPr lang="en-US"/>
        </a:p>
      </dgm:t>
    </dgm:pt>
    <dgm:pt modelId="{817B97C3-E1D1-442A-8BD1-897FC76BE96D}">
      <dgm:prSet phldrT="[Text]"/>
      <dgm:spPr/>
      <dgm:t>
        <a:bodyPr/>
        <a:lstStyle/>
        <a:p>
          <a:r>
            <a:rPr lang="en-US" dirty="0" smtClean="0">
              <a:solidFill>
                <a:schemeClr val="tx1"/>
              </a:solidFill>
            </a:rPr>
            <a:t>Legislative Assembly (1791-1792) </a:t>
          </a:r>
          <a:endParaRPr lang="en-US" dirty="0">
            <a:solidFill>
              <a:schemeClr val="tx1"/>
            </a:solidFill>
          </a:endParaRPr>
        </a:p>
      </dgm:t>
    </dgm:pt>
    <dgm:pt modelId="{06521306-19D4-411F-9079-1960CD7F5C34}" type="parTrans" cxnId="{BCAC1FA5-65B5-4317-A6C7-8FE7EBE79AD0}">
      <dgm:prSet/>
      <dgm:spPr/>
      <dgm:t>
        <a:bodyPr/>
        <a:lstStyle/>
        <a:p>
          <a:endParaRPr lang="en-US"/>
        </a:p>
      </dgm:t>
    </dgm:pt>
    <dgm:pt modelId="{72759B00-325A-47AA-97B7-7AF87AAB0EF8}" type="sibTrans" cxnId="{BCAC1FA5-65B5-4317-A6C7-8FE7EBE79AD0}">
      <dgm:prSet/>
      <dgm:spPr/>
      <dgm:t>
        <a:bodyPr/>
        <a:lstStyle/>
        <a:p>
          <a:endParaRPr lang="en-US"/>
        </a:p>
      </dgm:t>
    </dgm:pt>
    <dgm:pt modelId="{7E00DB0A-BDFD-4AF8-8B5B-8BE029FD81DF}">
      <dgm:prSet phldrT="[Text]"/>
      <dgm:spPr/>
      <dgm:t>
        <a:bodyPr/>
        <a:lstStyle/>
        <a:p>
          <a:r>
            <a:rPr lang="en-US" dirty="0" smtClean="0"/>
            <a:t>Convention (1792-1795)</a:t>
          </a:r>
          <a:endParaRPr lang="en-US" dirty="0"/>
        </a:p>
      </dgm:t>
    </dgm:pt>
    <dgm:pt modelId="{98141A3F-FCE0-447F-A747-BB27D6904DB3}" type="parTrans" cxnId="{C0E24F0A-D693-4CAA-9690-8DF16D2BD399}">
      <dgm:prSet/>
      <dgm:spPr/>
      <dgm:t>
        <a:bodyPr/>
        <a:lstStyle/>
        <a:p>
          <a:endParaRPr lang="en-US"/>
        </a:p>
      </dgm:t>
    </dgm:pt>
    <dgm:pt modelId="{C177380D-15A9-4947-A0FA-8212A6F17102}" type="sibTrans" cxnId="{C0E24F0A-D693-4CAA-9690-8DF16D2BD399}">
      <dgm:prSet/>
      <dgm:spPr/>
      <dgm:t>
        <a:bodyPr/>
        <a:lstStyle/>
        <a:p>
          <a:endParaRPr lang="en-US"/>
        </a:p>
      </dgm:t>
    </dgm:pt>
    <dgm:pt modelId="{FB795511-0C70-420F-AC46-FC89FEAAE8A8}">
      <dgm:prSet phldrT="[Text]"/>
      <dgm:spPr/>
      <dgm:t>
        <a:bodyPr/>
        <a:lstStyle/>
        <a:p>
          <a:r>
            <a:rPr lang="en-US" dirty="0" smtClean="0">
              <a:solidFill>
                <a:schemeClr val="bg1"/>
              </a:solidFill>
            </a:rPr>
            <a:t>Directory (1795-1799)</a:t>
          </a:r>
          <a:endParaRPr lang="en-US" dirty="0">
            <a:solidFill>
              <a:schemeClr val="bg1"/>
            </a:solidFill>
          </a:endParaRPr>
        </a:p>
      </dgm:t>
    </dgm:pt>
    <dgm:pt modelId="{9B2BDF79-4D20-40D0-B58A-B63AF308153E}" type="parTrans" cxnId="{F0AD20C5-1C85-45EE-A1BE-0C3AA63A5A45}">
      <dgm:prSet/>
      <dgm:spPr/>
      <dgm:t>
        <a:bodyPr/>
        <a:lstStyle/>
        <a:p>
          <a:endParaRPr lang="en-CA"/>
        </a:p>
      </dgm:t>
    </dgm:pt>
    <dgm:pt modelId="{AE5671DC-3334-4DC5-A448-79C6DEDC116B}" type="sibTrans" cxnId="{F0AD20C5-1C85-45EE-A1BE-0C3AA63A5A45}">
      <dgm:prSet/>
      <dgm:spPr/>
      <dgm:t>
        <a:bodyPr/>
        <a:lstStyle/>
        <a:p>
          <a:endParaRPr lang="en-CA"/>
        </a:p>
      </dgm:t>
    </dgm:pt>
    <dgm:pt modelId="{B9EE28A1-F4A0-4D8F-8A3C-CF73B1539EF6}" type="pres">
      <dgm:prSet presAssocID="{A9CB58C8-8622-4809-B361-5EFEAFDF08B9}" presName="linear" presStyleCnt="0">
        <dgm:presLayoutVars>
          <dgm:dir/>
          <dgm:animLvl val="lvl"/>
          <dgm:resizeHandles val="exact"/>
        </dgm:presLayoutVars>
      </dgm:prSet>
      <dgm:spPr/>
      <dgm:t>
        <a:bodyPr/>
        <a:lstStyle/>
        <a:p>
          <a:endParaRPr lang="en-US"/>
        </a:p>
      </dgm:t>
    </dgm:pt>
    <dgm:pt modelId="{BE2D6F69-27E7-49CA-B74D-9E8DC8363A03}" type="pres">
      <dgm:prSet presAssocID="{95CA87C1-601F-422E-8860-2533224E3A9C}" presName="parentLin" presStyleCnt="0"/>
      <dgm:spPr/>
    </dgm:pt>
    <dgm:pt modelId="{5D948CD3-DD02-483A-8D33-17F5FD9B1352}" type="pres">
      <dgm:prSet presAssocID="{95CA87C1-601F-422E-8860-2533224E3A9C}" presName="parentLeftMargin" presStyleLbl="node1" presStyleIdx="0" presStyleCnt="4"/>
      <dgm:spPr/>
      <dgm:t>
        <a:bodyPr/>
        <a:lstStyle/>
        <a:p>
          <a:endParaRPr lang="en-US"/>
        </a:p>
      </dgm:t>
    </dgm:pt>
    <dgm:pt modelId="{D7C3D7E9-887E-46AD-BC53-0D5D29210799}" type="pres">
      <dgm:prSet presAssocID="{95CA87C1-601F-422E-8860-2533224E3A9C}" presName="parentText" presStyleLbl="node1" presStyleIdx="0" presStyleCnt="4">
        <dgm:presLayoutVars>
          <dgm:chMax val="0"/>
          <dgm:bulletEnabled val="1"/>
        </dgm:presLayoutVars>
      </dgm:prSet>
      <dgm:spPr/>
      <dgm:t>
        <a:bodyPr/>
        <a:lstStyle/>
        <a:p>
          <a:endParaRPr lang="en-US"/>
        </a:p>
      </dgm:t>
    </dgm:pt>
    <dgm:pt modelId="{E6B7E4CC-8B36-4AA7-BD8E-C8421B198A8D}" type="pres">
      <dgm:prSet presAssocID="{95CA87C1-601F-422E-8860-2533224E3A9C}" presName="negativeSpace" presStyleCnt="0"/>
      <dgm:spPr/>
    </dgm:pt>
    <dgm:pt modelId="{61691D5B-3913-46B9-A815-B091C7076EEF}" type="pres">
      <dgm:prSet presAssocID="{95CA87C1-601F-422E-8860-2533224E3A9C}" presName="childText" presStyleLbl="conFgAcc1" presStyleIdx="0" presStyleCnt="4">
        <dgm:presLayoutVars>
          <dgm:bulletEnabled val="1"/>
        </dgm:presLayoutVars>
      </dgm:prSet>
      <dgm:spPr/>
      <dgm:t>
        <a:bodyPr/>
        <a:lstStyle/>
        <a:p>
          <a:endParaRPr lang="en-US"/>
        </a:p>
      </dgm:t>
    </dgm:pt>
    <dgm:pt modelId="{593A5763-BFDA-4519-97DB-9E33D0794ABF}" type="pres">
      <dgm:prSet presAssocID="{A0DFB47C-C0D6-4BE0-A430-656FE8C635C0}" presName="spaceBetweenRectangles" presStyleCnt="0"/>
      <dgm:spPr/>
    </dgm:pt>
    <dgm:pt modelId="{2CE82A97-DC15-4F38-9224-B25E65E3BF77}" type="pres">
      <dgm:prSet presAssocID="{817B97C3-E1D1-442A-8BD1-897FC76BE96D}" presName="parentLin" presStyleCnt="0"/>
      <dgm:spPr/>
    </dgm:pt>
    <dgm:pt modelId="{6C412E3D-EE89-4C1D-B141-567CB41FF318}" type="pres">
      <dgm:prSet presAssocID="{817B97C3-E1D1-442A-8BD1-897FC76BE96D}" presName="parentLeftMargin" presStyleLbl="node1" presStyleIdx="0" presStyleCnt="4"/>
      <dgm:spPr/>
      <dgm:t>
        <a:bodyPr/>
        <a:lstStyle/>
        <a:p>
          <a:endParaRPr lang="en-US"/>
        </a:p>
      </dgm:t>
    </dgm:pt>
    <dgm:pt modelId="{2ADB3132-AC30-4D48-B639-467319BFA9C5}" type="pres">
      <dgm:prSet presAssocID="{817B97C3-E1D1-442A-8BD1-897FC76BE96D}" presName="parentText" presStyleLbl="node1" presStyleIdx="1" presStyleCnt="4" custLinFactNeighborX="12860">
        <dgm:presLayoutVars>
          <dgm:chMax val="0"/>
          <dgm:bulletEnabled val="1"/>
        </dgm:presLayoutVars>
      </dgm:prSet>
      <dgm:spPr/>
      <dgm:t>
        <a:bodyPr/>
        <a:lstStyle/>
        <a:p>
          <a:endParaRPr lang="en-US"/>
        </a:p>
      </dgm:t>
    </dgm:pt>
    <dgm:pt modelId="{EBB54D1D-BCAC-420F-95EE-257A200217C6}" type="pres">
      <dgm:prSet presAssocID="{817B97C3-E1D1-442A-8BD1-897FC76BE96D}" presName="negativeSpace" presStyleCnt="0"/>
      <dgm:spPr/>
    </dgm:pt>
    <dgm:pt modelId="{B61D49FA-CFEE-4500-9D44-04279CB53A34}" type="pres">
      <dgm:prSet presAssocID="{817B97C3-E1D1-442A-8BD1-897FC76BE96D}" presName="childText" presStyleLbl="conFgAcc1" presStyleIdx="1" presStyleCnt="4">
        <dgm:presLayoutVars>
          <dgm:bulletEnabled val="1"/>
        </dgm:presLayoutVars>
      </dgm:prSet>
      <dgm:spPr/>
    </dgm:pt>
    <dgm:pt modelId="{80F30781-7D33-4E09-B1B4-C5C4410CAB74}" type="pres">
      <dgm:prSet presAssocID="{72759B00-325A-47AA-97B7-7AF87AAB0EF8}" presName="spaceBetweenRectangles" presStyleCnt="0"/>
      <dgm:spPr/>
    </dgm:pt>
    <dgm:pt modelId="{D4098364-03C2-4032-AE5F-0761835850A8}" type="pres">
      <dgm:prSet presAssocID="{7E00DB0A-BDFD-4AF8-8B5B-8BE029FD81DF}" presName="parentLin" presStyleCnt="0"/>
      <dgm:spPr/>
    </dgm:pt>
    <dgm:pt modelId="{A03CD662-0518-4A83-85FD-3A9CA72EDC89}" type="pres">
      <dgm:prSet presAssocID="{7E00DB0A-BDFD-4AF8-8B5B-8BE029FD81DF}" presName="parentLeftMargin" presStyleLbl="node1" presStyleIdx="1" presStyleCnt="4"/>
      <dgm:spPr/>
      <dgm:t>
        <a:bodyPr/>
        <a:lstStyle/>
        <a:p>
          <a:endParaRPr lang="en-US"/>
        </a:p>
      </dgm:t>
    </dgm:pt>
    <dgm:pt modelId="{67470AA0-87E4-49B5-9FBC-26E5ABBCFAB0}" type="pres">
      <dgm:prSet presAssocID="{7E00DB0A-BDFD-4AF8-8B5B-8BE029FD81DF}" presName="parentText" presStyleLbl="node1" presStyleIdx="2" presStyleCnt="4">
        <dgm:presLayoutVars>
          <dgm:chMax val="0"/>
          <dgm:bulletEnabled val="1"/>
        </dgm:presLayoutVars>
      </dgm:prSet>
      <dgm:spPr/>
      <dgm:t>
        <a:bodyPr/>
        <a:lstStyle/>
        <a:p>
          <a:endParaRPr lang="en-US"/>
        </a:p>
      </dgm:t>
    </dgm:pt>
    <dgm:pt modelId="{049F9EE5-47EE-4051-BBF8-1268C1267E17}" type="pres">
      <dgm:prSet presAssocID="{7E00DB0A-BDFD-4AF8-8B5B-8BE029FD81DF}" presName="negativeSpace" presStyleCnt="0"/>
      <dgm:spPr/>
    </dgm:pt>
    <dgm:pt modelId="{8E8B02F7-AFFE-4463-9DAB-0D7E6563C4BB}" type="pres">
      <dgm:prSet presAssocID="{7E00DB0A-BDFD-4AF8-8B5B-8BE029FD81DF}" presName="childText" presStyleLbl="conFgAcc1" presStyleIdx="2" presStyleCnt="4">
        <dgm:presLayoutVars>
          <dgm:bulletEnabled val="1"/>
        </dgm:presLayoutVars>
      </dgm:prSet>
      <dgm:spPr/>
    </dgm:pt>
    <dgm:pt modelId="{BFBAE245-CA8B-4586-BA32-FDB51F00C0F8}" type="pres">
      <dgm:prSet presAssocID="{C177380D-15A9-4947-A0FA-8212A6F17102}" presName="spaceBetweenRectangles" presStyleCnt="0"/>
      <dgm:spPr/>
    </dgm:pt>
    <dgm:pt modelId="{FAFC35AD-5697-4370-B557-A4EFD29B567B}" type="pres">
      <dgm:prSet presAssocID="{FB795511-0C70-420F-AC46-FC89FEAAE8A8}" presName="parentLin" presStyleCnt="0"/>
      <dgm:spPr/>
    </dgm:pt>
    <dgm:pt modelId="{948AF6B7-D411-4E36-9E20-26680BDC64D6}" type="pres">
      <dgm:prSet presAssocID="{FB795511-0C70-420F-AC46-FC89FEAAE8A8}" presName="parentLeftMargin" presStyleLbl="node1" presStyleIdx="2" presStyleCnt="4"/>
      <dgm:spPr/>
      <dgm:t>
        <a:bodyPr/>
        <a:lstStyle/>
        <a:p>
          <a:endParaRPr lang="en-US"/>
        </a:p>
      </dgm:t>
    </dgm:pt>
    <dgm:pt modelId="{2248B7C6-78FF-40CA-B976-6B186AEEB211}" type="pres">
      <dgm:prSet presAssocID="{FB795511-0C70-420F-AC46-FC89FEAAE8A8}" presName="parentText" presStyleLbl="node1" presStyleIdx="3" presStyleCnt="4">
        <dgm:presLayoutVars>
          <dgm:chMax val="0"/>
          <dgm:bulletEnabled val="1"/>
        </dgm:presLayoutVars>
      </dgm:prSet>
      <dgm:spPr/>
      <dgm:t>
        <a:bodyPr/>
        <a:lstStyle/>
        <a:p>
          <a:endParaRPr lang="en-US"/>
        </a:p>
      </dgm:t>
    </dgm:pt>
    <dgm:pt modelId="{A619E582-6D6C-4DFB-889A-937F52CC31CA}" type="pres">
      <dgm:prSet presAssocID="{FB795511-0C70-420F-AC46-FC89FEAAE8A8}" presName="negativeSpace" presStyleCnt="0"/>
      <dgm:spPr/>
    </dgm:pt>
    <dgm:pt modelId="{ED73FD08-31FD-420A-9CB9-251C025D40FA}" type="pres">
      <dgm:prSet presAssocID="{FB795511-0C70-420F-AC46-FC89FEAAE8A8}" presName="childText" presStyleLbl="conFgAcc1" presStyleIdx="3" presStyleCnt="4">
        <dgm:presLayoutVars>
          <dgm:bulletEnabled val="1"/>
        </dgm:presLayoutVars>
      </dgm:prSet>
      <dgm:spPr/>
    </dgm:pt>
  </dgm:ptLst>
  <dgm:cxnLst>
    <dgm:cxn modelId="{FF344049-C392-2540-A37C-6A8C77636763}" type="presOf" srcId="{A9CB58C8-8622-4809-B361-5EFEAFDF08B9}" destId="{B9EE28A1-F4A0-4D8F-8A3C-CF73B1539EF6}" srcOrd="0" destOrd="0" presId="urn:microsoft.com/office/officeart/2005/8/layout/list1"/>
    <dgm:cxn modelId="{9316CB29-0567-F24C-9ECE-C8E83CBA5DA5}" type="presOf" srcId="{817B97C3-E1D1-442A-8BD1-897FC76BE96D}" destId="{2ADB3132-AC30-4D48-B639-467319BFA9C5}" srcOrd="1" destOrd="0" presId="urn:microsoft.com/office/officeart/2005/8/layout/list1"/>
    <dgm:cxn modelId="{0482C6DC-3E56-8948-A209-ECD5279BBF75}" type="presOf" srcId="{FB795511-0C70-420F-AC46-FC89FEAAE8A8}" destId="{948AF6B7-D411-4E36-9E20-26680BDC64D6}" srcOrd="0" destOrd="0" presId="urn:microsoft.com/office/officeart/2005/8/layout/list1"/>
    <dgm:cxn modelId="{922005F6-FAE4-0C4E-971D-C863799D8442}" type="presOf" srcId="{817B97C3-E1D1-442A-8BD1-897FC76BE96D}" destId="{6C412E3D-EE89-4C1D-B141-567CB41FF318}" srcOrd="0" destOrd="0" presId="urn:microsoft.com/office/officeart/2005/8/layout/list1"/>
    <dgm:cxn modelId="{BCAC1FA5-65B5-4317-A6C7-8FE7EBE79AD0}" srcId="{A9CB58C8-8622-4809-B361-5EFEAFDF08B9}" destId="{817B97C3-E1D1-442A-8BD1-897FC76BE96D}" srcOrd="1" destOrd="0" parTransId="{06521306-19D4-411F-9079-1960CD7F5C34}" sibTransId="{72759B00-325A-47AA-97B7-7AF87AAB0EF8}"/>
    <dgm:cxn modelId="{B9B3FEDA-19C2-46A5-88A3-DE659C0FC5D2}" srcId="{A9CB58C8-8622-4809-B361-5EFEAFDF08B9}" destId="{95CA87C1-601F-422E-8860-2533224E3A9C}" srcOrd="0" destOrd="0" parTransId="{226F143B-2FCB-4133-BD65-EE0AA20EFB8D}" sibTransId="{A0DFB47C-C0D6-4BE0-A430-656FE8C635C0}"/>
    <dgm:cxn modelId="{F0AD20C5-1C85-45EE-A1BE-0C3AA63A5A45}" srcId="{A9CB58C8-8622-4809-B361-5EFEAFDF08B9}" destId="{FB795511-0C70-420F-AC46-FC89FEAAE8A8}" srcOrd="3" destOrd="0" parTransId="{9B2BDF79-4D20-40D0-B58A-B63AF308153E}" sibTransId="{AE5671DC-3334-4DC5-A448-79C6DEDC116B}"/>
    <dgm:cxn modelId="{DFAF9C2E-4F64-8F44-AFD6-88602FA8BC39}" type="presOf" srcId="{FB795511-0C70-420F-AC46-FC89FEAAE8A8}" destId="{2248B7C6-78FF-40CA-B976-6B186AEEB211}" srcOrd="1" destOrd="0" presId="urn:microsoft.com/office/officeart/2005/8/layout/list1"/>
    <dgm:cxn modelId="{32D1E55E-1BF0-1442-8F37-7B0098B39D53}" type="presOf" srcId="{7E00DB0A-BDFD-4AF8-8B5B-8BE029FD81DF}" destId="{67470AA0-87E4-49B5-9FBC-26E5ABBCFAB0}" srcOrd="1" destOrd="0" presId="urn:microsoft.com/office/officeart/2005/8/layout/list1"/>
    <dgm:cxn modelId="{C8526022-F241-8C41-B867-688E7897BD0D}" type="presOf" srcId="{95CA87C1-601F-422E-8860-2533224E3A9C}" destId="{5D948CD3-DD02-483A-8D33-17F5FD9B1352}" srcOrd="0" destOrd="0" presId="urn:microsoft.com/office/officeart/2005/8/layout/list1"/>
    <dgm:cxn modelId="{D374056E-536F-2F49-90D8-6F64747EE73E}" type="presOf" srcId="{7E00DB0A-BDFD-4AF8-8B5B-8BE029FD81DF}" destId="{A03CD662-0518-4A83-85FD-3A9CA72EDC89}" srcOrd="0" destOrd="0" presId="urn:microsoft.com/office/officeart/2005/8/layout/list1"/>
    <dgm:cxn modelId="{C0E24F0A-D693-4CAA-9690-8DF16D2BD399}" srcId="{A9CB58C8-8622-4809-B361-5EFEAFDF08B9}" destId="{7E00DB0A-BDFD-4AF8-8B5B-8BE029FD81DF}" srcOrd="2" destOrd="0" parTransId="{98141A3F-FCE0-447F-A747-BB27D6904DB3}" sibTransId="{C177380D-15A9-4947-A0FA-8212A6F17102}"/>
    <dgm:cxn modelId="{A4198996-1D29-8D4C-A2E0-85E8EFF94BB7}" type="presOf" srcId="{95CA87C1-601F-422E-8860-2533224E3A9C}" destId="{D7C3D7E9-887E-46AD-BC53-0D5D29210799}" srcOrd="1" destOrd="0" presId="urn:microsoft.com/office/officeart/2005/8/layout/list1"/>
    <dgm:cxn modelId="{74691E79-06DC-EF4F-B7A4-E1076FD4F8F4}" type="presParOf" srcId="{B9EE28A1-F4A0-4D8F-8A3C-CF73B1539EF6}" destId="{BE2D6F69-27E7-49CA-B74D-9E8DC8363A03}" srcOrd="0" destOrd="0" presId="urn:microsoft.com/office/officeart/2005/8/layout/list1"/>
    <dgm:cxn modelId="{7EE350A1-52DB-1841-A466-BF8D0906D064}" type="presParOf" srcId="{BE2D6F69-27E7-49CA-B74D-9E8DC8363A03}" destId="{5D948CD3-DD02-483A-8D33-17F5FD9B1352}" srcOrd="0" destOrd="0" presId="urn:microsoft.com/office/officeart/2005/8/layout/list1"/>
    <dgm:cxn modelId="{9B5E1CC9-6A54-214D-BB71-50333D3BAB5C}" type="presParOf" srcId="{BE2D6F69-27E7-49CA-B74D-9E8DC8363A03}" destId="{D7C3D7E9-887E-46AD-BC53-0D5D29210799}" srcOrd="1" destOrd="0" presId="urn:microsoft.com/office/officeart/2005/8/layout/list1"/>
    <dgm:cxn modelId="{D44609BC-2CD9-8D4A-8AB3-DBFB8B6266F3}" type="presParOf" srcId="{B9EE28A1-F4A0-4D8F-8A3C-CF73B1539EF6}" destId="{E6B7E4CC-8B36-4AA7-BD8E-C8421B198A8D}" srcOrd="1" destOrd="0" presId="urn:microsoft.com/office/officeart/2005/8/layout/list1"/>
    <dgm:cxn modelId="{1794AC1D-C77A-F548-82EB-EB5F5BE3C507}" type="presParOf" srcId="{B9EE28A1-F4A0-4D8F-8A3C-CF73B1539EF6}" destId="{61691D5B-3913-46B9-A815-B091C7076EEF}" srcOrd="2" destOrd="0" presId="urn:microsoft.com/office/officeart/2005/8/layout/list1"/>
    <dgm:cxn modelId="{61110FE1-F261-274F-B0B5-C11C0AC46E73}" type="presParOf" srcId="{B9EE28A1-F4A0-4D8F-8A3C-CF73B1539EF6}" destId="{593A5763-BFDA-4519-97DB-9E33D0794ABF}" srcOrd="3" destOrd="0" presId="urn:microsoft.com/office/officeart/2005/8/layout/list1"/>
    <dgm:cxn modelId="{68440FC0-BF58-E04F-8EC0-AB9AA6AD18A8}" type="presParOf" srcId="{B9EE28A1-F4A0-4D8F-8A3C-CF73B1539EF6}" destId="{2CE82A97-DC15-4F38-9224-B25E65E3BF77}" srcOrd="4" destOrd="0" presId="urn:microsoft.com/office/officeart/2005/8/layout/list1"/>
    <dgm:cxn modelId="{D4611E29-FA09-9D43-8F22-05E893827505}" type="presParOf" srcId="{2CE82A97-DC15-4F38-9224-B25E65E3BF77}" destId="{6C412E3D-EE89-4C1D-B141-567CB41FF318}" srcOrd="0" destOrd="0" presId="urn:microsoft.com/office/officeart/2005/8/layout/list1"/>
    <dgm:cxn modelId="{6291B123-E740-134F-8B54-A2DF26763486}" type="presParOf" srcId="{2CE82A97-DC15-4F38-9224-B25E65E3BF77}" destId="{2ADB3132-AC30-4D48-B639-467319BFA9C5}" srcOrd="1" destOrd="0" presId="urn:microsoft.com/office/officeart/2005/8/layout/list1"/>
    <dgm:cxn modelId="{E8725F5C-195C-0847-B350-D6163D24AEFA}" type="presParOf" srcId="{B9EE28A1-F4A0-4D8F-8A3C-CF73B1539EF6}" destId="{EBB54D1D-BCAC-420F-95EE-257A200217C6}" srcOrd="5" destOrd="0" presId="urn:microsoft.com/office/officeart/2005/8/layout/list1"/>
    <dgm:cxn modelId="{082CB944-6467-AF4D-A980-C12096AD0608}" type="presParOf" srcId="{B9EE28A1-F4A0-4D8F-8A3C-CF73B1539EF6}" destId="{B61D49FA-CFEE-4500-9D44-04279CB53A34}" srcOrd="6" destOrd="0" presId="urn:microsoft.com/office/officeart/2005/8/layout/list1"/>
    <dgm:cxn modelId="{E9C82A10-7605-3945-83DE-611D3B75E390}" type="presParOf" srcId="{B9EE28A1-F4A0-4D8F-8A3C-CF73B1539EF6}" destId="{80F30781-7D33-4E09-B1B4-C5C4410CAB74}" srcOrd="7" destOrd="0" presId="urn:microsoft.com/office/officeart/2005/8/layout/list1"/>
    <dgm:cxn modelId="{E624C453-D804-594B-BC20-A3D9DDCCD92A}" type="presParOf" srcId="{B9EE28A1-F4A0-4D8F-8A3C-CF73B1539EF6}" destId="{D4098364-03C2-4032-AE5F-0761835850A8}" srcOrd="8" destOrd="0" presId="urn:microsoft.com/office/officeart/2005/8/layout/list1"/>
    <dgm:cxn modelId="{844B457B-991A-2C47-8028-900952934B1A}" type="presParOf" srcId="{D4098364-03C2-4032-AE5F-0761835850A8}" destId="{A03CD662-0518-4A83-85FD-3A9CA72EDC89}" srcOrd="0" destOrd="0" presId="urn:microsoft.com/office/officeart/2005/8/layout/list1"/>
    <dgm:cxn modelId="{19C790D3-7633-3543-8244-02BAEBA9D403}" type="presParOf" srcId="{D4098364-03C2-4032-AE5F-0761835850A8}" destId="{67470AA0-87E4-49B5-9FBC-26E5ABBCFAB0}" srcOrd="1" destOrd="0" presId="urn:microsoft.com/office/officeart/2005/8/layout/list1"/>
    <dgm:cxn modelId="{8779E228-10CF-9E44-989F-8EFD75716CB0}" type="presParOf" srcId="{B9EE28A1-F4A0-4D8F-8A3C-CF73B1539EF6}" destId="{049F9EE5-47EE-4051-BBF8-1268C1267E17}" srcOrd="9" destOrd="0" presId="urn:microsoft.com/office/officeart/2005/8/layout/list1"/>
    <dgm:cxn modelId="{EE14DCCA-FC76-D34B-AF75-F5A279543065}" type="presParOf" srcId="{B9EE28A1-F4A0-4D8F-8A3C-CF73B1539EF6}" destId="{8E8B02F7-AFFE-4463-9DAB-0D7E6563C4BB}" srcOrd="10" destOrd="0" presId="urn:microsoft.com/office/officeart/2005/8/layout/list1"/>
    <dgm:cxn modelId="{61E4E9A9-7108-9F45-81AA-9BC6A22828E0}" type="presParOf" srcId="{B9EE28A1-F4A0-4D8F-8A3C-CF73B1539EF6}" destId="{BFBAE245-CA8B-4586-BA32-FDB51F00C0F8}" srcOrd="11" destOrd="0" presId="urn:microsoft.com/office/officeart/2005/8/layout/list1"/>
    <dgm:cxn modelId="{0663B286-D8AF-E24B-99C8-685537E234CF}" type="presParOf" srcId="{B9EE28A1-F4A0-4D8F-8A3C-CF73B1539EF6}" destId="{FAFC35AD-5697-4370-B557-A4EFD29B567B}" srcOrd="12" destOrd="0" presId="urn:microsoft.com/office/officeart/2005/8/layout/list1"/>
    <dgm:cxn modelId="{9F749D2C-E423-7545-8F16-9BAD9EABF5B2}" type="presParOf" srcId="{FAFC35AD-5697-4370-B557-A4EFD29B567B}" destId="{948AF6B7-D411-4E36-9E20-26680BDC64D6}" srcOrd="0" destOrd="0" presId="urn:microsoft.com/office/officeart/2005/8/layout/list1"/>
    <dgm:cxn modelId="{153523AF-0485-5E49-B285-4F6BCE559866}" type="presParOf" srcId="{FAFC35AD-5697-4370-B557-A4EFD29B567B}" destId="{2248B7C6-78FF-40CA-B976-6B186AEEB211}" srcOrd="1" destOrd="0" presId="urn:microsoft.com/office/officeart/2005/8/layout/list1"/>
    <dgm:cxn modelId="{69567B57-26FF-8944-B70C-BFC2593C5E5D}" type="presParOf" srcId="{B9EE28A1-F4A0-4D8F-8A3C-CF73B1539EF6}" destId="{A619E582-6D6C-4DFB-889A-937F52CC31CA}" srcOrd="13" destOrd="0" presId="urn:microsoft.com/office/officeart/2005/8/layout/list1"/>
    <dgm:cxn modelId="{92654EBB-2802-6143-A8ED-6FEC480C2FA9}" type="presParOf" srcId="{B9EE28A1-F4A0-4D8F-8A3C-CF73B1539EF6}" destId="{ED73FD08-31FD-420A-9CB9-251C025D40F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91D5B-3913-46B9-A815-B091C7076EEF}">
      <dsp:nvSpPr>
        <dsp:cNvPr id="0" name=""/>
        <dsp:cNvSpPr/>
      </dsp:nvSpPr>
      <dsp:spPr>
        <a:xfrm>
          <a:off x="0" y="403935"/>
          <a:ext cx="727233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C3D7E9-887E-46AD-BC53-0D5D29210799}">
      <dsp:nvSpPr>
        <dsp:cNvPr id="0" name=""/>
        <dsp:cNvSpPr/>
      </dsp:nvSpPr>
      <dsp:spPr>
        <a:xfrm>
          <a:off x="363616" y="49695"/>
          <a:ext cx="509063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14" tIns="0" rIns="192414" bIns="0" numCol="1" spcCol="1270" anchor="ctr" anchorCtr="0">
          <a:noAutofit/>
        </a:bodyPr>
        <a:lstStyle/>
        <a:p>
          <a:pPr lvl="0" algn="l" defTabSz="1066800">
            <a:lnSpc>
              <a:spcPct val="90000"/>
            </a:lnSpc>
            <a:spcBef>
              <a:spcPct val="0"/>
            </a:spcBef>
            <a:spcAft>
              <a:spcPct val="35000"/>
            </a:spcAft>
          </a:pPr>
          <a:r>
            <a:rPr lang="en-US" sz="2400" kern="1200" dirty="0" smtClean="0"/>
            <a:t>National Assembly (1789-1791)</a:t>
          </a:r>
          <a:endParaRPr lang="en-US" sz="2400" kern="1200" dirty="0"/>
        </a:p>
      </dsp:txBody>
      <dsp:txXfrm>
        <a:off x="398201" y="84280"/>
        <a:ext cx="5021466" cy="639310"/>
      </dsp:txXfrm>
    </dsp:sp>
    <dsp:sp modelId="{B61D49FA-CFEE-4500-9D44-04279CB53A34}">
      <dsp:nvSpPr>
        <dsp:cNvPr id="0" name=""/>
        <dsp:cNvSpPr/>
      </dsp:nvSpPr>
      <dsp:spPr>
        <a:xfrm>
          <a:off x="0" y="1492575"/>
          <a:ext cx="727233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DB3132-AC30-4D48-B639-467319BFA9C5}">
      <dsp:nvSpPr>
        <dsp:cNvPr id="0" name=""/>
        <dsp:cNvSpPr/>
      </dsp:nvSpPr>
      <dsp:spPr>
        <a:xfrm>
          <a:off x="410378" y="1138335"/>
          <a:ext cx="509063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14" tIns="0" rIns="192414" bIns="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rPr>
            <a:t>Legislative Assembly (1791-1792) </a:t>
          </a:r>
          <a:endParaRPr lang="en-US" sz="2400" kern="1200" dirty="0">
            <a:solidFill>
              <a:schemeClr val="tx1"/>
            </a:solidFill>
          </a:endParaRPr>
        </a:p>
      </dsp:txBody>
      <dsp:txXfrm>
        <a:off x="444963" y="1172920"/>
        <a:ext cx="5021466" cy="639310"/>
      </dsp:txXfrm>
    </dsp:sp>
    <dsp:sp modelId="{8E8B02F7-AFFE-4463-9DAB-0D7E6563C4BB}">
      <dsp:nvSpPr>
        <dsp:cNvPr id="0" name=""/>
        <dsp:cNvSpPr/>
      </dsp:nvSpPr>
      <dsp:spPr>
        <a:xfrm>
          <a:off x="0" y="2581215"/>
          <a:ext cx="727233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470AA0-87E4-49B5-9FBC-26E5ABBCFAB0}">
      <dsp:nvSpPr>
        <dsp:cNvPr id="0" name=""/>
        <dsp:cNvSpPr/>
      </dsp:nvSpPr>
      <dsp:spPr>
        <a:xfrm>
          <a:off x="363616" y="2226975"/>
          <a:ext cx="509063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14" tIns="0" rIns="192414" bIns="0" numCol="1" spcCol="1270" anchor="ctr" anchorCtr="0">
          <a:noAutofit/>
        </a:bodyPr>
        <a:lstStyle/>
        <a:p>
          <a:pPr lvl="0" algn="l" defTabSz="1066800">
            <a:lnSpc>
              <a:spcPct val="90000"/>
            </a:lnSpc>
            <a:spcBef>
              <a:spcPct val="0"/>
            </a:spcBef>
            <a:spcAft>
              <a:spcPct val="35000"/>
            </a:spcAft>
          </a:pPr>
          <a:r>
            <a:rPr lang="en-US" sz="2400" kern="1200" dirty="0" smtClean="0"/>
            <a:t>Convention (1792-1795)</a:t>
          </a:r>
          <a:endParaRPr lang="en-US" sz="2400" kern="1200" dirty="0"/>
        </a:p>
      </dsp:txBody>
      <dsp:txXfrm>
        <a:off x="398201" y="2261560"/>
        <a:ext cx="5021466" cy="639310"/>
      </dsp:txXfrm>
    </dsp:sp>
    <dsp:sp modelId="{ED73FD08-31FD-420A-9CB9-251C025D40FA}">
      <dsp:nvSpPr>
        <dsp:cNvPr id="0" name=""/>
        <dsp:cNvSpPr/>
      </dsp:nvSpPr>
      <dsp:spPr>
        <a:xfrm>
          <a:off x="0" y="3669855"/>
          <a:ext cx="727233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48B7C6-78FF-40CA-B976-6B186AEEB211}">
      <dsp:nvSpPr>
        <dsp:cNvPr id="0" name=""/>
        <dsp:cNvSpPr/>
      </dsp:nvSpPr>
      <dsp:spPr>
        <a:xfrm>
          <a:off x="363616" y="3315614"/>
          <a:ext cx="509063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14" tIns="0" rIns="192414" bIns="0"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Directory (1795-1799)</a:t>
          </a:r>
          <a:endParaRPr lang="en-US" sz="2400" kern="1200" dirty="0">
            <a:solidFill>
              <a:schemeClr val="bg1"/>
            </a:solidFill>
          </a:endParaRPr>
        </a:p>
      </dsp:txBody>
      <dsp:txXfrm>
        <a:off x="398201" y="3350199"/>
        <a:ext cx="5021466"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2FD91-0717-7148-9C82-15FB110FA64F}" type="datetimeFigureOut">
              <a:rPr lang="en-US" smtClean="0"/>
              <a:t>2015-11-24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9C8390-FE98-184B-84A2-7A534C3F1058}" type="slidenum">
              <a:rPr lang="en-US" smtClean="0"/>
              <a:t>‹#›</a:t>
            </a:fld>
            <a:endParaRPr lang="en-US"/>
          </a:p>
        </p:txBody>
      </p:sp>
    </p:spTree>
    <p:extLst>
      <p:ext uri="{BB962C8B-B14F-4D97-AF65-F5344CB8AC3E}">
        <p14:creationId xmlns:p14="http://schemas.microsoft.com/office/powerpoint/2010/main" val="32593029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Reign of Terror occurred</a:t>
            </a:r>
            <a:r>
              <a:rPr lang="en-US" baseline="0" dirty="0" smtClean="0"/>
              <a:t> in the Convention phase.</a:t>
            </a:r>
            <a:endParaRPr lang="en-US" dirty="0"/>
          </a:p>
        </p:txBody>
      </p:sp>
      <p:sp>
        <p:nvSpPr>
          <p:cNvPr id="4" name="Slide Number Placeholder 3"/>
          <p:cNvSpPr>
            <a:spLocks noGrp="1"/>
          </p:cNvSpPr>
          <p:nvPr>
            <p:ph type="sldNum" sz="quarter" idx="10"/>
          </p:nvPr>
        </p:nvSpPr>
        <p:spPr/>
        <p:txBody>
          <a:bodyPr/>
          <a:lstStyle/>
          <a:p>
            <a:fld id="{0D9FF7DD-6F81-7749-82BE-92AE196A9176}" type="slidenum">
              <a:rPr lang="en-US" smtClean="0"/>
              <a:t>2</a:t>
            </a:fld>
            <a:endParaRPr lang="en-US"/>
          </a:p>
        </p:txBody>
      </p:sp>
    </p:spTree>
    <p:extLst>
      <p:ext uri="{BB962C8B-B14F-4D97-AF65-F5344CB8AC3E}">
        <p14:creationId xmlns:p14="http://schemas.microsoft.com/office/powerpoint/2010/main" val="1247294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S</a:t>
            </a:r>
            <a:fld id="{BEEDB28B-E7E9-F548-9DC7-798D2B71ADC2}" type="slidenum">
              <a:rPr lang="en-US"/>
              <a:pPr/>
              <a:t>11</a:t>
            </a:fld>
            <a:endParaRPr lang="en-US"/>
          </a:p>
        </p:txBody>
      </p:sp>
      <p:sp>
        <p:nvSpPr>
          <p:cNvPr id="1699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9987" name="Rectangle 3"/>
          <p:cNvSpPr>
            <a:spLocks noGrp="1" noChangeArrowheads="1"/>
          </p:cNvSpPr>
          <p:nvPr>
            <p:ph type="body" idx="1"/>
          </p:nvPr>
        </p:nvSpPr>
        <p:spPr/>
        <p:txBody>
          <a:bodyPr/>
          <a:lstStyle/>
          <a:p>
            <a:r>
              <a:rPr lang="en-US"/>
              <a:t>As is the case with all historical events, opinions may vary on their significance or impact. What is agreed upon is that the Revolution brought an end to absolutism in France. Even when the monarchy was restored, it was not absolutist in nature. With the abolition of feudal privileges, the nobles lost their power and eventually their lands. The peasants and middle class came to possess land for the first time, and France became a nation of small landowning farmers.</a:t>
            </a:r>
          </a:p>
          <a:p>
            <a:endParaRPr lang="en-US"/>
          </a:p>
          <a:p>
            <a:r>
              <a:rPr lang="en-US"/>
              <a:t>The Revolution and the foreign wars associated with it also gave the French people a strong sense of national identity. Loyalties had shifted from a king or queen to the nation. This </a:t>
            </a:r>
            <a:r>
              <a:rPr lang="ja-JP" altLang="en-US">
                <a:latin typeface="Arial"/>
              </a:rPr>
              <a:t>“</a:t>
            </a:r>
            <a:r>
              <a:rPr lang="en-US"/>
              <a:t>nationalism</a:t>
            </a:r>
            <a:r>
              <a:rPr lang="ja-JP" altLang="en-US">
                <a:latin typeface="Arial"/>
              </a:rPr>
              <a:t>”</a:t>
            </a:r>
            <a:r>
              <a:rPr lang="en-US"/>
              <a:t> that began in France was spread by revolutionary and Napoleonic armies to the rest of Europe. The struggle for national liberation became one of the most important themes of 19th- and 20th-century European and world politics. </a:t>
            </a:r>
          </a:p>
          <a:p>
            <a:endParaRPr lang="en-US"/>
          </a:p>
          <a:p>
            <a:r>
              <a:rPr lang="en-US"/>
              <a:t>The Declaration of the Rights of Man was an outstanding example of the expression of Enlightenment ideals concerning freedom, equality, and rights. These ideals, along with the notion of equality before the law, would provide the basis for reform movements and new political philosophies in the 19th century.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2015-11-24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2015-11-24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2015-11-24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2015-11-24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2015-11-24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2015-11-24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2015-11-24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2015-11-24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2015-11-24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2015-11-24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2015-11-24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2015-11-24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2015-11-24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2015-11-24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2015-11-24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Directory and Napoleon</a:t>
            </a:r>
            <a:endParaRPr lang="en-US" dirty="0"/>
          </a:p>
        </p:txBody>
      </p:sp>
      <p:sp>
        <p:nvSpPr>
          <p:cNvPr id="3" name="Subtitle 2"/>
          <p:cNvSpPr>
            <a:spLocks noGrp="1"/>
          </p:cNvSpPr>
          <p:nvPr>
            <p:ph type="subTitle" idx="1"/>
          </p:nvPr>
        </p:nvSpPr>
        <p:spPr/>
        <p:txBody>
          <a:bodyPr>
            <a:normAutofit lnSpcReduction="10000"/>
          </a:bodyPr>
          <a:lstStyle/>
          <a:p>
            <a:r>
              <a:rPr lang="en-US" dirty="0" smtClean="0"/>
              <a:t>French Revolution</a:t>
            </a:r>
          </a:p>
          <a:p>
            <a:r>
              <a:rPr lang="en-US" dirty="0" smtClean="0"/>
              <a:t>Social Studies 9</a:t>
            </a:r>
          </a:p>
          <a:p>
            <a:endParaRPr lang="en-US" dirty="0"/>
          </a:p>
          <a:p>
            <a:r>
              <a:rPr lang="en-US" dirty="0" smtClean="0"/>
              <a:t>Prince of Wales Secondary</a:t>
            </a:r>
          </a:p>
          <a:p>
            <a:r>
              <a:rPr lang="en-US" dirty="0" smtClean="0"/>
              <a:t>Ms. Underwood</a:t>
            </a:r>
          </a:p>
        </p:txBody>
      </p:sp>
    </p:spTree>
    <p:extLst>
      <p:ext uri="{BB962C8B-B14F-4D97-AF65-F5344CB8AC3E}">
        <p14:creationId xmlns:p14="http://schemas.microsoft.com/office/powerpoint/2010/main" val="5554277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p:txBody>
          <a:bodyPr/>
          <a:lstStyle/>
          <a:p>
            <a:r>
              <a:rPr lang="en-US" dirty="0" smtClean="0"/>
              <a:t>Napoleon</a:t>
            </a:r>
            <a:endParaRPr lang="en-US" dirty="0"/>
          </a:p>
        </p:txBody>
      </p:sp>
      <p:pic>
        <p:nvPicPr>
          <p:cNvPr id="6" name="Picture 5"/>
          <p:cNvPicPr>
            <a:picLocks noChangeAspect="1"/>
          </p:cNvPicPr>
          <p:nvPr/>
        </p:nvPicPr>
        <p:blipFill>
          <a:blip r:embed="rId2"/>
          <a:stretch>
            <a:fillRect/>
          </a:stretch>
        </p:blipFill>
        <p:spPr>
          <a:xfrm>
            <a:off x="1269866" y="691531"/>
            <a:ext cx="5434632" cy="5434632"/>
          </a:xfrm>
          <a:prstGeom prst="rect">
            <a:avLst/>
          </a:prstGeom>
        </p:spPr>
      </p:pic>
    </p:spTree>
    <p:extLst>
      <p:ext uri="{BB962C8B-B14F-4D97-AF65-F5344CB8AC3E}">
        <p14:creationId xmlns:p14="http://schemas.microsoft.com/office/powerpoint/2010/main" val="415759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b="1" dirty="0"/>
              <a:t>Legacies of the </a:t>
            </a:r>
            <a:br>
              <a:rPr lang="en-US" b="1" dirty="0"/>
            </a:br>
            <a:r>
              <a:rPr lang="en-US" b="1" dirty="0"/>
              <a:t>French Revolution</a:t>
            </a:r>
          </a:p>
        </p:txBody>
      </p:sp>
      <p:sp>
        <p:nvSpPr>
          <p:cNvPr id="128003" name="Rectangle 3"/>
          <p:cNvSpPr>
            <a:spLocks noGrp="1" noChangeArrowheads="1"/>
          </p:cNvSpPr>
          <p:nvPr>
            <p:ph type="body" idx="1"/>
          </p:nvPr>
        </p:nvSpPr>
        <p:spPr>
          <a:xfrm>
            <a:off x="685800" y="1981200"/>
            <a:ext cx="4114800" cy="4114800"/>
          </a:xfrm>
        </p:spPr>
        <p:txBody>
          <a:bodyPr/>
          <a:lstStyle/>
          <a:p>
            <a:r>
              <a:rPr lang="en-US" sz="2400" dirty="0"/>
              <a:t>End of absolutism</a:t>
            </a:r>
          </a:p>
          <a:p>
            <a:r>
              <a:rPr lang="en-US" sz="2400" dirty="0"/>
              <a:t>Power of nobles ended</a:t>
            </a:r>
          </a:p>
          <a:p>
            <a:r>
              <a:rPr lang="en-US" sz="2400" dirty="0"/>
              <a:t>Peasants became </a:t>
            </a:r>
            <a:r>
              <a:rPr lang="en-US" sz="2400" dirty="0" smtClean="0"/>
              <a:t>landowners</a:t>
            </a:r>
            <a:endParaRPr lang="en-US" sz="2400" dirty="0"/>
          </a:p>
          <a:p>
            <a:r>
              <a:rPr lang="en-US" sz="2400" dirty="0"/>
              <a:t>Nationalism</a:t>
            </a:r>
          </a:p>
          <a:p>
            <a:r>
              <a:rPr lang="en-US" sz="2400" dirty="0"/>
              <a:t>Enlightenment ideals</a:t>
            </a:r>
          </a:p>
        </p:txBody>
      </p:sp>
      <p:pic>
        <p:nvPicPr>
          <p:cNvPr id="128004" name="Picture 4" descr="S:\Publishing\powerpoint\World history\ZP922\pix\FRpost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355975"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6077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0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80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8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the French Revolution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5202297"/>
              </p:ext>
            </p:extLst>
          </p:nvPr>
        </p:nvGraphicFramePr>
        <p:xfrm>
          <a:off x="1089025" y="1801813"/>
          <a:ext cx="7272338"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2028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Thermidorean</a:t>
            </a:r>
            <a:r>
              <a:rPr lang="en-US" dirty="0" smtClean="0"/>
              <a:t> Reaction</a:t>
            </a:r>
            <a:endParaRPr lang="en-US" dirty="0"/>
          </a:p>
        </p:txBody>
      </p:sp>
      <p:sp>
        <p:nvSpPr>
          <p:cNvPr id="3" name="Content Placeholder 2"/>
          <p:cNvSpPr>
            <a:spLocks noGrp="1"/>
          </p:cNvSpPr>
          <p:nvPr>
            <p:ph idx="1"/>
          </p:nvPr>
        </p:nvSpPr>
        <p:spPr/>
        <p:txBody>
          <a:bodyPr>
            <a:normAutofit fontScale="92500"/>
          </a:bodyPr>
          <a:lstStyle/>
          <a:p>
            <a:r>
              <a:rPr lang="en-US" dirty="0">
                <a:effectLst/>
              </a:rPr>
              <a:t>After </a:t>
            </a:r>
            <a:r>
              <a:rPr lang="en-US" dirty="0" smtClean="0">
                <a:effectLst/>
              </a:rPr>
              <a:t>the </a:t>
            </a:r>
            <a:r>
              <a:rPr lang="en-US" dirty="0">
                <a:effectLst/>
              </a:rPr>
              <a:t>Terror ended in 1794, the constitution changed yet again. </a:t>
            </a:r>
            <a:endParaRPr lang="en-US" dirty="0" smtClean="0">
              <a:effectLst/>
            </a:endParaRPr>
          </a:p>
          <a:p>
            <a:r>
              <a:rPr lang="en-US" dirty="0" smtClean="0">
                <a:effectLst/>
              </a:rPr>
              <a:t>The JACOBINS and </a:t>
            </a:r>
            <a:r>
              <a:rPr lang="en-US" dirty="0">
                <a:effectLst/>
              </a:rPr>
              <a:t>the SANS-CULLOTTES were forced out of power and Politicians tried to find </a:t>
            </a:r>
            <a:r>
              <a:rPr lang="en-US" dirty="0" smtClean="0">
                <a:effectLst/>
              </a:rPr>
              <a:t>a</a:t>
            </a:r>
            <a:r>
              <a:rPr lang="en-CA" dirty="0">
                <a:effectLst/>
              </a:rPr>
              <a:t> </a:t>
            </a:r>
            <a:r>
              <a:rPr lang="en-US" dirty="0" smtClean="0">
                <a:effectLst/>
              </a:rPr>
              <a:t>moderate </a:t>
            </a:r>
            <a:r>
              <a:rPr lang="en-US" dirty="0">
                <a:effectLst/>
              </a:rPr>
              <a:t>form of government that French people would support. </a:t>
            </a:r>
            <a:endParaRPr lang="en-US" dirty="0" smtClean="0">
              <a:effectLst/>
            </a:endParaRPr>
          </a:p>
          <a:p>
            <a:r>
              <a:rPr lang="en-US" dirty="0" smtClean="0">
                <a:effectLst/>
              </a:rPr>
              <a:t>It </a:t>
            </a:r>
            <a:r>
              <a:rPr lang="en-US" dirty="0">
                <a:effectLst/>
              </a:rPr>
              <a:t>was decided </a:t>
            </a:r>
            <a:r>
              <a:rPr lang="en-US" dirty="0" smtClean="0">
                <a:effectLst/>
              </a:rPr>
              <a:t>that there </a:t>
            </a:r>
            <a:r>
              <a:rPr lang="en-US" dirty="0">
                <a:effectLst/>
              </a:rPr>
              <a:t>should be five directors who would see that laws were carried out. </a:t>
            </a:r>
            <a:endParaRPr lang="en-US" dirty="0" smtClean="0">
              <a:effectLst/>
            </a:endParaRPr>
          </a:p>
          <a:p>
            <a:r>
              <a:rPr lang="en-US" dirty="0">
                <a:effectLst/>
              </a:rPr>
              <a:t>T</a:t>
            </a:r>
            <a:r>
              <a:rPr lang="en-US" dirty="0" smtClean="0">
                <a:effectLst/>
              </a:rPr>
              <a:t>he </a:t>
            </a:r>
            <a:r>
              <a:rPr lang="en-US" dirty="0">
                <a:effectLst/>
              </a:rPr>
              <a:t>new government, the Directory, had serious problems to deal with and by </a:t>
            </a:r>
            <a:r>
              <a:rPr lang="en-US" dirty="0" smtClean="0">
                <a:effectLst/>
              </a:rPr>
              <a:t>1798</a:t>
            </a:r>
            <a:r>
              <a:rPr lang="en-CA" dirty="0">
                <a:effectLst/>
              </a:rPr>
              <a:t> </a:t>
            </a:r>
            <a:r>
              <a:rPr lang="en-US" dirty="0" smtClean="0">
                <a:effectLst/>
              </a:rPr>
              <a:t>were </a:t>
            </a:r>
            <a:r>
              <a:rPr lang="en-US" dirty="0">
                <a:effectLst/>
              </a:rPr>
              <a:t>in serious trouble. They had reached crisis point…</a:t>
            </a:r>
            <a:endParaRPr lang="en-CA" dirty="0">
              <a:effectLst/>
            </a:endParaRPr>
          </a:p>
          <a:p>
            <a:endParaRPr lang="en-US" dirty="0"/>
          </a:p>
        </p:txBody>
      </p:sp>
    </p:spTree>
    <p:extLst>
      <p:ext uri="{BB962C8B-B14F-4D97-AF65-F5344CB8AC3E}">
        <p14:creationId xmlns:p14="http://schemas.microsoft.com/office/powerpoint/2010/main" val="193409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S:\Publishing\powerpoint\World history\ZP922\pix\9_thermid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08" y="257743"/>
            <a:ext cx="8530592" cy="58647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459164" y="6122526"/>
            <a:ext cx="4572000" cy="646331"/>
          </a:xfrm>
          <a:prstGeom prst="rect">
            <a:avLst/>
          </a:prstGeom>
        </p:spPr>
        <p:txBody>
          <a:bodyPr>
            <a:spAutoFit/>
          </a:bodyPr>
          <a:lstStyle/>
          <a:p>
            <a:pPr algn="ctr">
              <a:spcBef>
                <a:spcPct val="50000"/>
              </a:spcBef>
            </a:pPr>
            <a:r>
              <a:rPr lang="en-US" dirty="0"/>
              <a:t>9 </a:t>
            </a:r>
            <a:r>
              <a:rPr lang="en-US" dirty="0" err="1"/>
              <a:t>Thermidor</a:t>
            </a:r>
            <a:r>
              <a:rPr lang="en-US" dirty="0"/>
              <a:t> meeting of the National Convention</a:t>
            </a:r>
          </a:p>
        </p:txBody>
      </p:sp>
    </p:spTree>
    <p:extLst>
      <p:ext uri="{BB962C8B-B14F-4D97-AF65-F5344CB8AC3E}">
        <p14:creationId xmlns:p14="http://schemas.microsoft.com/office/powerpoint/2010/main" val="223048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Crisis</a:t>
            </a:r>
            <a:endParaRPr lang="en-US" dirty="0"/>
          </a:p>
        </p:txBody>
      </p:sp>
      <p:sp>
        <p:nvSpPr>
          <p:cNvPr id="3" name="Content Placeholder 2"/>
          <p:cNvSpPr>
            <a:spLocks noGrp="1"/>
          </p:cNvSpPr>
          <p:nvPr>
            <p:ph idx="1"/>
          </p:nvPr>
        </p:nvSpPr>
        <p:spPr/>
        <p:txBody>
          <a:bodyPr>
            <a:normAutofit/>
          </a:bodyPr>
          <a:lstStyle/>
          <a:p>
            <a:r>
              <a:rPr lang="en-US" dirty="0">
                <a:effectLst/>
              </a:rPr>
              <a:t>The </a:t>
            </a:r>
            <a:r>
              <a:rPr lang="en-US" dirty="0" smtClean="0">
                <a:effectLst/>
              </a:rPr>
              <a:t>government</a:t>
            </a:r>
            <a:r>
              <a:rPr lang="en-CA" dirty="0">
                <a:effectLst/>
              </a:rPr>
              <a:t> </a:t>
            </a:r>
            <a:r>
              <a:rPr lang="en-US" dirty="0" smtClean="0">
                <a:effectLst/>
              </a:rPr>
              <a:t>were </a:t>
            </a:r>
            <a:r>
              <a:rPr lang="en-US" dirty="0">
                <a:effectLst/>
              </a:rPr>
              <a:t>running out </a:t>
            </a:r>
            <a:r>
              <a:rPr lang="en-US" dirty="0" smtClean="0">
                <a:effectLst/>
              </a:rPr>
              <a:t>of</a:t>
            </a:r>
            <a:r>
              <a:rPr lang="en-CA" dirty="0">
                <a:effectLst/>
              </a:rPr>
              <a:t> </a:t>
            </a:r>
            <a:r>
              <a:rPr lang="en-US" dirty="0" smtClean="0">
                <a:effectLst/>
              </a:rPr>
              <a:t>money </a:t>
            </a:r>
            <a:r>
              <a:rPr lang="en-US" dirty="0">
                <a:effectLst/>
              </a:rPr>
              <a:t>– the </a:t>
            </a:r>
            <a:r>
              <a:rPr lang="en-US" dirty="0" smtClean="0">
                <a:effectLst/>
              </a:rPr>
              <a:t>foreign</a:t>
            </a:r>
            <a:r>
              <a:rPr lang="en-CA" dirty="0">
                <a:effectLst/>
              </a:rPr>
              <a:t> </a:t>
            </a:r>
            <a:r>
              <a:rPr lang="en-US" dirty="0" smtClean="0">
                <a:effectLst/>
              </a:rPr>
              <a:t>wars </a:t>
            </a:r>
            <a:r>
              <a:rPr lang="en-US" dirty="0">
                <a:effectLst/>
              </a:rPr>
              <a:t>they </a:t>
            </a:r>
            <a:r>
              <a:rPr lang="en-US" dirty="0" smtClean="0">
                <a:effectLst/>
              </a:rPr>
              <a:t>were</a:t>
            </a:r>
            <a:r>
              <a:rPr lang="en-CA" dirty="0">
                <a:effectLst/>
              </a:rPr>
              <a:t> </a:t>
            </a:r>
            <a:r>
              <a:rPr lang="en-US" dirty="0" smtClean="0">
                <a:effectLst/>
              </a:rPr>
              <a:t>fighting </a:t>
            </a:r>
            <a:r>
              <a:rPr lang="en-US" dirty="0">
                <a:effectLst/>
              </a:rPr>
              <a:t>were costly</a:t>
            </a:r>
            <a:r>
              <a:rPr lang="en-US" dirty="0" smtClean="0">
                <a:effectLst/>
              </a:rPr>
              <a:t>.</a:t>
            </a:r>
          </a:p>
          <a:p>
            <a:r>
              <a:rPr lang="en-US" dirty="0">
                <a:effectLst/>
              </a:rPr>
              <a:t>There were plots </a:t>
            </a:r>
            <a:r>
              <a:rPr lang="en-US" dirty="0" smtClean="0">
                <a:effectLst/>
              </a:rPr>
              <a:t>from</a:t>
            </a:r>
            <a:r>
              <a:rPr lang="en-CA" dirty="0">
                <a:effectLst/>
              </a:rPr>
              <a:t> </a:t>
            </a:r>
            <a:r>
              <a:rPr lang="en-US" dirty="0" smtClean="0">
                <a:effectLst/>
              </a:rPr>
              <a:t>royalists </a:t>
            </a:r>
            <a:r>
              <a:rPr lang="en-US" dirty="0">
                <a:effectLst/>
              </a:rPr>
              <a:t>and </a:t>
            </a:r>
            <a:r>
              <a:rPr lang="en-US" dirty="0" smtClean="0">
                <a:effectLst/>
              </a:rPr>
              <a:t>extreme</a:t>
            </a:r>
            <a:r>
              <a:rPr lang="en-CA" dirty="0">
                <a:effectLst/>
              </a:rPr>
              <a:t> </a:t>
            </a:r>
            <a:r>
              <a:rPr lang="en-US" dirty="0" smtClean="0">
                <a:effectLst/>
              </a:rPr>
              <a:t>revolutionaries.</a:t>
            </a:r>
          </a:p>
          <a:p>
            <a:r>
              <a:rPr lang="en-US" dirty="0">
                <a:effectLst/>
              </a:rPr>
              <a:t>There were </a:t>
            </a:r>
            <a:r>
              <a:rPr lang="en-US" dirty="0" smtClean="0">
                <a:effectLst/>
              </a:rPr>
              <a:t>severe</a:t>
            </a:r>
            <a:r>
              <a:rPr lang="en-CA" dirty="0">
                <a:effectLst/>
              </a:rPr>
              <a:t> </a:t>
            </a:r>
            <a:r>
              <a:rPr lang="en-US" dirty="0" smtClean="0">
                <a:effectLst/>
              </a:rPr>
              <a:t>food shortages.</a:t>
            </a:r>
            <a:endParaRPr lang="en-CA" dirty="0">
              <a:effectLst/>
            </a:endParaRPr>
          </a:p>
          <a:p>
            <a:r>
              <a:rPr lang="en-US" dirty="0">
                <a:effectLst/>
              </a:rPr>
              <a:t>France’s </a:t>
            </a:r>
            <a:r>
              <a:rPr lang="en-US" dirty="0" smtClean="0">
                <a:effectLst/>
              </a:rPr>
              <a:t>armies</a:t>
            </a:r>
            <a:r>
              <a:rPr lang="en-CA" dirty="0">
                <a:effectLst/>
              </a:rPr>
              <a:t> </a:t>
            </a:r>
            <a:r>
              <a:rPr lang="en-US" dirty="0" smtClean="0">
                <a:effectLst/>
              </a:rPr>
              <a:t>had </a:t>
            </a:r>
            <a:r>
              <a:rPr lang="en-US" dirty="0">
                <a:effectLst/>
              </a:rPr>
              <a:t>been </a:t>
            </a:r>
            <a:r>
              <a:rPr lang="en-US" dirty="0" smtClean="0">
                <a:effectLst/>
              </a:rPr>
              <a:t>badly</a:t>
            </a:r>
            <a:r>
              <a:rPr lang="en-CA" dirty="0">
                <a:effectLst/>
              </a:rPr>
              <a:t> </a:t>
            </a:r>
            <a:r>
              <a:rPr lang="en-US" dirty="0" smtClean="0">
                <a:effectLst/>
              </a:rPr>
              <a:t>defeated in</a:t>
            </a:r>
            <a:r>
              <a:rPr lang="en-CA" dirty="0">
                <a:effectLst/>
              </a:rPr>
              <a:t> </a:t>
            </a:r>
            <a:r>
              <a:rPr lang="en-US" dirty="0" smtClean="0">
                <a:effectLst/>
              </a:rPr>
              <a:t>wars </a:t>
            </a:r>
            <a:r>
              <a:rPr lang="en-US" dirty="0">
                <a:effectLst/>
              </a:rPr>
              <a:t>in Italy.</a:t>
            </a:r>
            <a:endParaRPr lang="en-CA" dirty="0">
              <a:effectLst/>
            </a:endParaRPr>
          </a:p>
          <a:p>
            <a:endParaRPr lang="en-US" dirty="0" smtClean="0">
              <a:effectLst/>
            </a:endParaRPr>
          </a:p>
          <a:p>
            <a:endParaRPr lang="en-CA" dirty="0">
              <a:effectLst/>
            </a:endParaRPr>
          </a:p>
          <a:p>
            <a:endParaRPr lang="en-US" dirty="0" smtClean="0">
              <a:effectLst/>
            </a:endParaRPr>
          </a:p>
          <a:p>
            <a:endParaRPr lang="en-CA" dirty="0">
              <a:effectLst/>
            </a:endParaRPr>
          </a:p>
          <a:p>
            <a:endParaRPr lang="en-US" dirty="0"/>
          </a:p>
        </p:txBody>
      </p:sp>
    </p:spTree>
    <p:extLst>
      <p:ext uri="{BB962C8B-B14F-4D97-AF65-F5344CB8AC3E}">
        <p14:creationId xmlns:p14="http://schemas.microsoft.com/office/powerpoint/2010/main" val="342238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Responses</a:t>
            </a:r>
            <a:endParaRPr lang="en-US" dirty="0"/>
          </a:p>
        </p:txBody>
      </p:sp>
      <p:sp>
        <p:nvSpPr>
          <p:cNvPr id="3" name="Content Placeholder 2"/>
          <p:cNvSpPr>
            <a:spLocks noGrp="1"/>
          </p:cNvSpPr>
          <p:nvPr>
            <p:ph idx="1"/>
          </p:nvPr>
        </p:nvSpPr>
        <p:spPr/>
        <p:txBody>
          <a:bodyPr>
            <a:normAutofit/>
          </a:bodyPr>
          <a:lstStyle/>
          <a:p>
            <a:r>
              <a:rPr lang="en-US" dirty="0">
                <a:effectLst/>
              </a:rPr>
              <a:t>As things got worse for the Directory in France, one of </a:t>
            </a:r>
            <a:r>
              <a:rPr lang="en-US" dirty="0" smtClean="0">
                <a:effectLst/>
              </a:rPr>
              <a:t>the</a:t>
            </a:r>
            <a:r>
              <a:rPr lang="en-CA" dirty="0">
                <a:effectLst/>
              </a:rPr>
              <a:t> </a:t>
            </a:r>
            <a:r>
              <a:rPr lang="en-US" dirty="0" smtClean="0">
                <a:effectLst/>
              </a:rPr>
              <a:t>Directors </a:t>
            </a:r>
            <a:r>
              <a:rPr lang="en-US" dirty="0">
                <a:effectLst/>
              </a:rPr>
              <a:t>(government leaders) began to look round for </a:t>
            </a:r>
            <a:r>
              <a:rPr lang="en-US" dirty="0" smtClean="0">
                <a:effectLst/>
              </a:rPr>
              <a:t>a general </a:t>
            </a:r>
            <a:r>
              <a:rPr lang="en-US" dirty="0">
                <a:effectLst/>
              </a:rPr>
              <a:t>who could control France. </a:t>
            </a:r>
            <a:endParaRPr lang="en-US" dirty="0" smtClean="0">
              <a:effectLst/>
            </a:endParaRPr>
          </a:p>
          <a:p>
            <a:r>
              <a:rPr lang="en-US" dirty="0" smtClean="0">
                <a:effectLst/>
              </a:rPr>
              <a:t>Throughout </a:t>
            </a:r>
            <a:r>
              <a:rPr lang="en-US" dirty="0">
                <a:effectLst/>
              </a:rPr>
              <a:t>History </a:t>
            </a:r>
            <a:r>
              <a:rPr lang="en-US" dirty="0" smtClean="0">
                <a:effectLst/>
              </a:rPr>
              <a:t>army</a:t>
            </a:r>
            <a:r>
              <a:rPr lang="en-CA" dirty="0">
                <a:effectLst/>
              </a:rPr>
              <a:t> </a:t>
            </a:r>
            <a:r>
              <a:rPr lang="en-US" dirty="0" smtClean="0">
                <a:effectLst/>
              </a:rPr>
              <a:t>generals </a:t>
            </a:r>
            <a:r>
              <a:rPr lang="en-US" dirty="0">
                <a:effectLst/>
              </a:rPr>
              <a:t>have tried to take control of governments in crisis</a:t>
            </a:r>
            <a:r>
              <a:rPr lang="en-US" dirty="0" smtClean="0">
                <a:effectLst/>
              </a:rPr>
              <a:t>,</a:t>
            </a:r>
            <a:r>
              <a:rPr lang="en-CA" dirty="0">
                <a:effectLst/>
              </a:rPr>
              <a:t> </a:t>
            </a:r>
            <a:r>
              <a:rPr lang="en-US" dirty="0" smtClean="0">
                <a:effectLst/>
              </a:rPr>
              <a:t>and </a:t>
            </a:r>
            <a:r>
              <a:rPr lang="en-US" dirty="0">
                <a:effectLst/>
              </a:rPr>
              <a:t>Robespierre had even warned of a ‘coup d’état’ in </a:t>
            </a:r>
            <a:r>
              <a:rPr lang="en-US" dirty="0" smtClean="0">
                <a:effectLst/>
              </a:rPr>
              <a:t>1792 when </a:t>
            </a:r>
            <a:r>
              <a:rPr lang="en-US" dirty="0">
                <a:effectLst/>
              </a:rPr>
              <a:t>he said: “Put yourself on guard against your generals, or </a:t>
            </a:r>
            <a:r>
              <a:rPr lang="en-US" dirty="0" smtClean="0">
                <a:effectLst/>
              </a:rPr>
              <a:t>a</a:t>
            </a:r>
            <a:r>
              <a:rPr lang="en-CA" dirty="0">
                <a:effectLst/>
              </a:rPr>
              <a:t> </a:t>
            </a:r>
            <a:r>
              <a:rPr lang="en-US" dirty="0" smtClean="0">
                <a:effectLst/>
              </a:rPr>
              <a:t>strong </a:t>
            </a:r>
            <a:r>
              <a:rPr lang="en-US" dirty="0">
                <a:effectLst/>
              </a:rPr>
              <a:t>citizen might gain power and one day become </a:t>
            </a:r>
            <a:r>
              <a:rPr lang="en-US" dirty="0" smtClean="0">
                <a:effectLst/>
              </a:rPr>
              <a:t>your</a:t>
            </a:r>
            <a:r>
              <a:rPr lang="en-CA" dirty="0">
                <a:effectLst/>
              </a:rPr>
              <a:t> </a:t>
            </a:r>
            <a:r>
              <a:rPr lang="en-US" dirty="0" smtClean="0">
                <a:effectLst/>
              </a:rPr>
              <a:t>master</a:t>
            </a:r>
            <a:r>
              <a:rPr lang="en-US" dirty="0">
                <a:effectLst/>
              </a:rPr>
              <a:t>.”</a:t>
            </a:r>
            <a:endParaRPr lang="en-CA" dirty="0">
              <a:effectLst/>
            </a:endParaRPr>
          </a:p>
          <a:p>
            <a:endParaRPr lang="en-US" dirty="0"/>
          </a:p>
        </p:txBody>
      </p:sp>
    </p:spTree>
    <p:extLst>
      <p:ext uri="{BB962C8B-B14F-4D97-AF65-F5344CB8AC3E}">
        <p14:creationId xmlns:p14="http://schemas.microsoft.com/office/powerpoint/2010/main" val="284079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Napoleon Bonaparte</a:t>
            </a:r>
            <a:endParaRPr lang="en-US" dirty="0"/>
          </a:p>
        </p:txBody>
      </p:sp>
      <p:sp>
        <p:nvSpPr>
          <p:cNvPr id="3" name="Content Placeholder 2"/>
          <p:cNvSpPr>
            <a:spLocks noGrp="1"/>
          </p:cNvSpPr>
          <p:nvPr>
            <p:ph idx="1"/>
          </p:nvPr>
        </p:nvSpPr>
        <p:spPr/>
        <p:txBody>
          <a:bodyPr/>
          <a:lstStyle/>
          <a:p>
            <a:r>
              <a:rPr lang="en-CA" dirty="0">
                <a:effectLst/>
              </a:rPr>
              <a:t>The choice fell on Napoleon Bonaparte – one of France’s most successful military </a:t>
            </a:r>
            <a:r>
              <a:rPr lang="en-CA" dirty="0" smtClean="0">
                <a:effectLst/>
              </a:rPr>
              <a:t>generals.</a:t>
            </a:r>
          </a:p>
          <a:p>
            <a:r>
              <a:rPr lang="en-CA" dirty="0" smtClean="0">
                <a:effectLst/>
              </a:rPr>
              <a:t>He </a:t>
            </a:r>
            <a:r>
              <a:rPr lang="en-CA" dirty="0">
                <a:effectLst/>
              </a:rPr>
              <a:t>had proved himself a brilliant general in wars across Europe and Africa and this had made him famous and popular in France. </a:t>
            </a:r>
            <a:endParaRPr lang="en-CA" dirty="0" smtClean="0">
              <a:effectLst/>
            </a:endParaRPr>
          </a:p>
          <a:p>
            <a:r>
              <a:rPr lang="en-CA" dirty="0" smtClean="0">
                <a:effectLst/>
              </a:rPr>
              <a:t>In </a:t>
            </a:r>
            <a:r>
              <a:rPr lang="en-CA" dirty="0">
                <a:effectLst/>
              </a:rPr>
              <a:t>1799, Napoleon secretly left his armies who were still fighting in Egypt for France. </a:t>
            </a:r>
            <a:endParaRPr lang="en-CA" dirty="0" smtClean="0">
              <a:effectLst/>
            </a:endParaRPr>
          </a:p>
          <a:p>
            <a:r>
              <a:rPr lang="en-CA" dirty="0" smtClean="0">
                <a:effectLst/>
              </a:rPr>
              <a:t>When </a:t>
            </a:r>
            <a:r>
              <a:rPr lang="en-CA" dirty="0">
                <a:effectLst/>
              </a:rPr>
              <a:t>he landed, people of all opinions welcomed him. On 11th November 1799, Napoleon seized power.</a:t>
            </a:r>
          </a:p>
          <a:p>
            <a:endParaRPr lang="en-US" dirty="0"/>
          </a:p>
        </p:txBody>
      </p:sp>
    </p:spTree>
    <p:extLst>
      <p:ext uri="{BB962C8B-B14F-4D97-AF65-F5344CB8AC3E}">
        <p14:creationId xmlns:p14="http://schemas.microsoft.com/office/powerpoint/2010/main" val="392395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Napoleon?</a:t>
            </a:r>
            <a:endParaRPr lang="en-US" dirty="0"/>
          </a:p>
        </p:txBody>
      </p:sp>
      <p:sp>
        <p:nvSpPr>
          <p:cNvPr id="3" name="Content Placeholder 2"/>
          <p:cNvSpPr>
            <a:spLocks noGrp="1"/>
          </p:cNvSpPr>
          <p:nvPr>
            <p:ph idx="1"/>
          </p:nvPr>
        </p:nvSpPr>
        <p:spPr/>
        <p:txBody>
          <a:bodyPr>
            <a:normAutofit lnSpcReduction="10000"/>
          </a:bodyPr>
          <a:lstStyle/>
          <a:p>
            <a:r>
              <a:rPr lang="en-US" dirty="0" smtClean="0"/>
              <a:t>Born in Corsica in 1769, son of a noble.</a:t>
            </a:r>
          </a:p>
          <a:p>
            <a:r>
              <a:rPr lang="en-US" dirty="0" smtClean="0"/>
              <a:t>Entered a military college in 1784.</a:t>
            </a:r>
          </a:p>
          <a:p>
            <a:r>
              <a:rPr lang="en-US" dirty="0" smtClean="0"/>
              <a:t>At the age of 16, became 2</a:t>
            </a:r>
            <a:r>
              <a:rPr lang="en-US" baseline="30000" dirty="0" smtClean="0"/>
              <a:t>nd</a:t>
            </a:r>
            <a:r>
              <a:rPr lang="en-US" dirty="0" smtClean="0"/>
              <a:t> Lieutenant in the artillery.</a:t>
            </a:r>
          </a:p>
          <a:p>
            <a:r>
              <a:rPr lang="en-US" dirty="0" smtClean="0"/>
              <a:t>Became sympathetic to the revolution and led attacks against royalist strongholds… put down a </a:t>
            </a:r>
            <a:r>
              <a:rPr lang="en-US" dirty="0" err="1" smtClean="0"/>
              <a:t>proroyalist</a:t>
            </a:r>
            <a:r>
              <a:rPr lang="en-US" dirty="0" smtClean="0"/>
              <a:t> coup in 1795 in Paris. Was promoted to Major General.</a:t>
            </a:r>
          </a:p>
          <a:p>
            <a:r>
              <a:rPr lang="en-US" dirty="0" smtClean="0"/>
              <a:t>Became Commander of the French army, fighting in Austria, Italy, Britain</a:t>
            </a:r>
          </a:p>
        </p:txBody>
      </p:sp>
    </p:spTree>
    <p:extLst>
      <p:ext uri="{BB962C8B-B14F-4D97-AF65-F5344CB8AC3E}">
        <p14:creationId xmlns:p14="http://schemas.microsoft.com/office/powerpoint/2010/main" val="4056377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Napoleon?</a:t>
            </a:r>
            <a:endParaRPr lang="en-US" dirty="0"/>
          </a:p>
        </p:txBody>
      </p:sp>
      <p:sp>
        <p:nvSpPr>
          <p:cNvPr id="3" name="Content Placeholder 2"/>
          <p:cNvSpPr>
            <a:spLocks noGrp="1"/>
          </p:cNvSpPr>
          <p:nvPr>
            <p:ph idx="1"/>
          </p:nvPr>
        </p:nvSpPr>
        <p:spPr/>
        <p:txBody>
          <a:bodyPr/>
          <a:lstStyle/>
          <a:p>
            <a:r>
              <a:rPr lang="en-US" dirty="0" smtClean="0"/>
              <a:t>Was fighting in Egypt in 1799 and heard of the military crisis facing France so left his troops behind return to France.</a:t>
            </a:r>
          </a:p>
          <a:p>
            <a:r>
              <a:rPr lang="en-US" dirty="0" smtClean="0"/>
              <a:t>Seized control of the country in a coup </a:t>
            </a:r>
            <a:r>
              <a:rPr lang="en-US" dirty="0" err="1" smtClean="0"/>
              <a:t>d’etat</a:t>
            </a:r>
            <a:r>
              <a:rPr lang="en-US" dirty="0" smtClean="0"/>
              <a:t>.</a:t>
            </a:r>
          </a:p>
          <a:p>
            <a:r>
              <a:rPr lang="en-US" dirty="0" smtClean="0"/>
              <a:t>A new constitution was introduced, and Napoleon was made First Consul of France.</a:t>
            </a:r>
          </a:p>
          <a:p>
            <a:r>
              <a:rPr lang="en-US" dirty="0" smtClean="0"/>
              <a:t>In 1804, in the presence of the Pope, Napoleon crowned himself Emperor.</a:t>
            </a:r>
            <a:endParaRPr lang="en-US" dirty="0"/>
          </a:p>
        </p:txBody>
      </p:sp>
    </p:spTree>
    <p:extLst>
      <p:ext uri="{BB962C8B-B14F-4D97-AF65-F5344CB8AC3E}">
        <p14:creationId xmlns:p14="http://schemas.microsoft.com/office/powerpoint/2010/main" val="3880925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48</TotalTime>
  <Words>746</Words>
  <Application>Microsoft Macintosh PowerPoint</Application>
  <PresentationFormat>On-screen Show (4:3)</PresentationFormat>
  <Paragraphs>59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Precedent</vt:lpstr>
      <vt:lpstr>The Directory and Napoleon</vt:lpstr>
      <vt:lpstr>Phases of the French Revolution</vt:lpstr>
      <vt:lpstr>The Thermidorean Reaction</vt:lpstr>
      <vt:lpstr>PowerPoint Presentation</vt:lpstr>
      <vt:lpstr>Political Crisis</vt:lpstr>
      <vt:lpstr>Crisis Responses</vt:lpstr>
      <vt:lpstr>Napoleon Bonaparte</vt:lpstr>
      <vt:lpstr>Who Was Napoleon?</vt:lpstr>
      <vt:lpstr>Who Was Napoleon?</vt:lpstr>
      <vt:lpstr>Napoleon</vt:lpstr>
      <vt:lpstr>Legacies of the  French Revolution</vt:lpstr>
    </vt:vector>
  </TitlesOfParts>
  <Company>Vancouver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Directory and Napolean</dc:title>
  <dc:creator>Any User</dc:creator>
  <cp:lastModifiedBy>Any User</cp:lastModifiedBy>
  <cp:revision>8</cp:revision>
  <dcterms:created xsi:type="dcterms:W3CDTF">2015-11-25T04:03:03Z</dcterms:created>
  <dcterms:modified xsi:type="dcterms:W3CDTF">2015-11-25T04:55:07Z</dcterms:modified>
</cp:coreProperties>
</file>