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5"/>
  </p:notesMasterIdLst>
  <p:sldIdLst>
    <p:sldId id="256" r:id="rId5"/>
    <p:sldId id="267" r:id="rId6"/>
    <p:sldId id="257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4" r:id="rId20"/>
    <p:sldId id="271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93" autoAdjust="0"/>
  </p:normalViewPr>
  <p:slideViewPr>
    <p:cSldViewPr showGuides="1">
      <p:cViewPr varScale="1">
        <p:scale>
          <a:sx n="100" d="100"/>
          <a:sy n="100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2016-02-15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Pictures with reflection and blurred</a:t>
            </a:r>
            <a:r>
              <a:rPr lang="en-US" sz="1400" b="1" baseline="0" dirty="0" smtClean="0"/>
              <a:t> background</a:t>
            </a:r>
          </a:p>
          <a:p>
            <a:r>
              <a:rPr lang="en-US" sz="1400" b="0" baseline="0" dirty="0" smtClean="0"/>
              <a:t>(Basic)</a:t>
            </a:r>
          </a:p>
          <a:p>
            <a:endParaRPr lang="en-US" sz="1400" b="0" baseline="0" dirty="0" smtClean="0"/>
          </a:p>
          <a:p>
            <a:r>
              <a:rPr lang="en-US" sz="1200" b="0" baseline="0" dirty="0" smtClean="0"/>
              <a:t>To reproduce the picture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below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to 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Diagonal Corner Rectangle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different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until there are three pictures on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third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second picture.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third picture.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three pictures.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(second row, fifth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option from the left).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to draw a rectangle on the slide.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Styles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Gradients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Gradient stops, customize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from the left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second stop from the left in the slider, and then do the following: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shape.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slide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background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1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2016-02-15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2016-02-15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2016-02-15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2016-02-15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2016-02-15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2016-02-15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2016-02-15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2016-02-15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2016-02-15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2016-02-15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2016-02-15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42D77EE-D460-4486-9722-139733D5AC4D}" type="datetimeFigureOut">
              <a:rPr lang="en-US" smtClean="0"/>
              <a:t>2016-02-15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2516" r="48441" b="66916"/>
          <a:stretch/>
        </p:blipFill>
        <p:spPr>
          <a:xfrm>
            <a:off x="1676400" y="3657892"/>
            <a:ext cx="2319266" cy="1828800"/>
          </a:xfrm>
          <a:prstGeom prst="round2DiagRect">
            <a:avLst>
              <a:gd name="adj1" fmla="val 8848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2025" r="26498" b="11373"/>
          <a:stretch/>
        </p:blipFill>
        <p:spPr>
          <a:xfrm>
            <a:off x="4114800" y="3657599"/>
            <a:ext cx="2312083" cy="1828800"/>
          </a:xfrm>
          <a:prstGeom prst="round2DiagRect">
            <a:avLst>
              <a:gd name="adj1" fmla="val 8863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6" t="45556" r="36684" b="496"/>
          <a:stretch/>
        </p:blipFill>
        <p:spPr>
          <a:xfrm>
            <a:off x="6566634" y="3657599"/>
            <a:ext cx="2312083" cy="1828800"/>
          </a:xfrm>
          <a:prstGeom prst="round2DiagRect">
            <a:avLst>
              <a:gd name="adj1" fmla="val 8863"/>
              <a:gd name="adj2" fmla="val 0"/>
            </a:avLst>
          </a:prstGeom>
          <a:noFill/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371600" y="914400"/>
            <a:ext cx="7467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First Nations Cultures of North America – People of the Eastern Woodlands</a:t>
            </a:r>
          </a:p>
          <a:p>
            <a:pPr algn="r"/>
            <a:endParaRPr lang="en-US" sz="2400" dirty="0" smtClean="0"/>
          </a:p>
          <a:p>
            <a:pPr algn="r"/>
            <a:r>
              <a:rPr lang="en-US" sz="2000" dirty="0" smtClean="0"/>
              <a:t>Social Studies 9</a:t>
            </a:r>
          </a:p>
          <a:p>
            <a:pPr algn="r"/>
            <a:r>
              <a:rPr lang="en-US" sz="2000" dirty="0" smtClean="0"/>
              <a:t>Prince of Wales Secondary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3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Iroquois Farming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Women were primarily responsible for farming.</a:t>
            </a:r>
          </a:p>
          <a:p>
            <a:r>
              <a:rPr lang="en-US" dirty="0" smtClean="0"/>
              <a:t>The main agricultural products were the 3 sisters: corn, beans, and squash.</a:t>
            </a:r>
          </a:p>
          <a:p>
            <a:r>
              <a:rPr lang="en-US" dirty="0" smtClean="0"/>
              <a:t>Corn was planted in rows between stumps.</a:t>
            </a:r>
          </a:p>
          <a:p>
            <a:r>
              <a:rPr lang="en-US" dirty="0" smtClean="0"/>
              <a:t>Squash was planted on the ground to keep it moist and to prevent weeds from sprouting up.</a:t>
            </a:r>
          </a:p>
          <a:p>
            <a:r>
              <a:rPr lang="en-US" dirty="0" smtClean="0"/>
              <a:t>Beans were planted beneath the corn so they could climb it as it grew.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84927"/>
            <a:ext cx="2895600" cy="43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3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and Governance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Women were quite important.</a:t>
            </a:r>
          </a:p>
          <a:p>
            <a:r>
              <a:rPr lang="en-US" dirty="0" smtClean="0"/>
              <a:t>As many as 24 individual families made up of perhaps 200 people lived together in a maternal family.</a:t>
            </a:r>
          </a:p>
          <a:p>
            <a:r>
              <a:rPr lang="en-US" dirty="0" smtClean="0"/>
              <a:t>The maternal family was led by an elderly female.</a:t>
            </a:r>
          </a:p>
          <a:p>
            <a:r>
              <a:rPr lang="en-US" dirty="0" smtClean="0"/>
              <a:t>Leadership:</a:t>
            </a:r>
          </a:p>
          <a:p>
            <a:pPr lvl="1"/>
            <a:r>
              <a:rPr lang="en-US" dirty="0" smtClean="0"/>
              <a:t>A council of 50 chiefs who were called sachems were selected by leader of the maternal families.</a:t>
            </a:r>
          </a:p>
          <a:p>
            <a:pPr lvl="1"/>
            <a:r>
              <a:rPr lang="en-US" dirty="0" smtClean="0"/>
              <a:t>The council met when there were important decisions (</a:t>
            </a:r>
            <a:r>
              <a:rPr lang="en-US" dirty="0" err="1" smtClean="0"/>
              <a:t>ie</a:t>
            </a:r>
            <a:r>
              <a:rPr lang="en-US" dirty="0" smtClean="0"/>
              <a:t>. War).</a:t>
            </a:r>
          </a:p>
          <a:p>
            <a:pPr lvl="1"/>
            <a:r>
              <a:rPr lang="en-US" dirty="0" smtClean="0"/>
              <a:t>The sachems were not great warriors.</a:t>
            </a:r>
          </a:p>
          <a:p>
            <a:pPr lvl="1"/>
            <a:r>
              <a:rPr lang="en-US" dirty="0" smtClean="0"/>
              <a:t>A group of warrior chiefs were also formed – they were outstanding military leaders.</a:t>
            </a:r>
          </a:p>
          <a:p>
            <a:pPr lvl="1"/>
            <a:r>
              <a:rPr lang="en-US" dirty="0" smtClean="0"/>
              <a:t>The Iroquois did not believe that one person had more importance than the other.</a:t>
            </a:r>
          </a:p>
        </p:txBody>
      </p:sp>
    </p:spTree>
    <p:extLst>
      <p:ext uri="{BB962C8B-B14F-4D97-AF65-F5344CB8AC3E}">
        <p14:creationId xmlns:p14="http://schemas.microsoft.com/office/powerpoint/2010/main" val="118866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important to this culture was wampum.</a:t>
            </a:r>
          </a:p>
          <a:p>
            <a:r>
              <a:rPr lang="en-US" dirty="0" smtClean="0"/>
              <a:t>Wampum belts and necklaces were made from wampum beads (white and purple shells).</a:t>
            </a:r>
          </a:p>
          <a:p>
            <a:r>
              <a:rPr lang="en-US" dirty="0" smtClean="0"/>
              <a:t>The Iroquois used wampum to trade with the early Europeans.</a:t>
            </a:r>
          </a:p>
          <a:p>
            <a:r>
              <a:rPr lang="en-US" dirty="0" smtClean="0"/>
              <a:t>Wampum was used as a form of communication between tribes.</a:t>
            </a:r>
          </a:p>
          <a:p>
            <a:pPr lvl="1"/>
            <a:r>
              <a:rPr lang="en-US" dirty="0" smtClean="0"/>
              <a:t>They design told a story indicating the reason why it was made.</a:t>
            </a:r>
          </a:p>
          <a:p>
            <a:pPr lvl="1"/>
            <a:r>
              <a:rPr lang="en-US" dirty="0" smtClean="0"/>
              <a:t>All messengers would carry wampum when visiting other tribes.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090994"/>
            <a:ext cx="2895600" cy="157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8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and Customs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legend of Hi-a-</a:t>
            </a:r>
            <a:r>
              <a:rPr lang="en-US" dirty="0" err="1" smtClean="0"/>
              <a:t>wat</a:t>
            </a:r>
            <a:r>
              <a:rPr lang="en-US" dirty="0" smtClean="0"/>
              <a:t>-ha is believed to be the founder of the Iroquois Confederacy.</a:t>
            </a:r>
          </a:p>
          <a:p>
            <a:pPr lvl="1"/>
            <a:r>
              <a:rPr lang="en-US" dirty="0" smtClean="0"/>
              <a:t>He descended from the skies, and took up his abode with the Onondagas.</a:t>
            </a:r>
          </a:p>
          <a:p>
            <a:pPr lvl="1"/>
            <a:r>
              <a:rPr lang="en-US" dirty="0" smtClean="0"/>
              <a:t>He taught them the principles that are now at the core of the Confederacy.</a:t>
            </a:r>
          </a:p>
          <a:p>
            <a:pPr lvl="2"/>
            <a:r>
              <a:rPr lang="en-US" dirty="0" smtClean="0"/>
              <a:t>The art of good living, the value and strength of mutual friendship and goodwill, and the advantages of having fixed habitations and the cultivation of the earth.</a:t>
            </a:r>
          </a:p>
          <a:p>
            <a:r>
              <a:rPr lang="en-US" dirty="0" smtClean="0"/>
              <a:t>The Five Nations</a:t>
            </a:r>
          </a:p>
          <a:p>
            <a:pPr lvl="1"/>
            <a:r>
              <a:rPr lang="en-US" dirty="0" smtClean="0"/>
              <a:t>Read the Five Nations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114800"/>
            <a:ext cx="2286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5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Snowshoes were used in the winter so they could run in the snow without falling through the snow.</a:t>
            </a:r>
          </a:p>
          <a:p>
            <a:r>
              <a:rPr lang="en-US" dirty="0" smtClean="0"/>
              <a:t>Deerskin and hickory wood were used to make the snowshoes.</a:t>
            </a:r>
          </a:p>
          <a:p>
            <a:r>
              <a:rPr lang="en-US" dirty="0" smtClean="0"/>
              <a:t>Canoes were built to carry food, clothing, and furs.</a:t>
            </a:r>
          </a:p>
          <a:p>
            <a:pPr lvl="1"/>
            <a:r>
              <a:rPr lang="en-US" dirty="0" smtClean="0"/>
              <a:t>The traveled on rivers, lakes, and streams.</a:t>
            </a:r>
          </a:p>
          <a:p>
            <a:r>
              <a:rPr lang="en-US" dirty="0" smtClean="0"/>
              <a:t>Canoes were made of elm, birch, white ash, and cedar bark.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471827"/>
            <a:ext cx="3048000" cy="21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9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Traditionally, the people used furs from the woodland animals and hides of elk and deer.</a:t>
            </a:r>
          </a:p>
          <a:p>
            <a:r>
              <a:rPr lang="en-US" dirty="0" smtClean="0"/>
              <a:t>They also used corn husks and wove plant and tree fibers to produce articles of clothing.</a:t>
            </a:r>
          </a:p>
          <a:p>
            <a:r>
              <a:rPr lang="en-US" dirty="0" smtClean="0"/>
              <a:t>In the winter the men wore shirts, leggings, and moccasins made of buckskin.</a:t>
            </a:r>
          </a:p>
          <a:p>
            <a:r>
              <a:rPr lang="en-US" dirty="0" smtClean="0"/>
              <a:t>Women wore skirts they had woven.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886200"/>
            <a:ext cx="185057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1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a National 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=n1rvmAh155g</a:t>
            </a:r>
          </a:p>
        </p:txBody>
      </p:sp>
    </p:spTree>
    <p:extLst>
      <p:ext uri="{BB962C8B-B14F-4D97-AF65-F5344CB8AC3E}">
        <p14:creationId xmlns:p14="http://schemas.microsoft.com/office/powerpoint/2010/main" val="336018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Lacrosse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oldest organized sports in North America.</a:t>
            </a:r>
          </a:p>
          <a:p>
            <a:r>
              <a:rPr lang="en-US" dirty="0" smtClean="0"/>
              <a:t>Began as a field sport or ritual played by aboriginals, but became popular with non-aboriginals in the mid 1800s.</a:t>
            </a:r>
          </a:p>
          <a:p>
            <a:r>
              <a:rPr lang="en-US" dirty="0" smtClean="0"/>
              <a:t>Is Canada’s official summer sport.</a:t>
            </a:r>
          </a:p>
          <a:p>
            <a:r>
              <a:rPr lang="en-CA" dirty="0"/>
              <a:t>A</a:t>
            </a:r>
            <a:r>
              <a:rPr lang="en-CA" dirty="0" smtClean="0"/>
              <a:t> </a:t>
            </a:r>
            <a:r>
              <a:rPr lang="en-CA" dirty="0"/>
              <a:t>team sport in which players pass, catch, and carry a rubber ball, using </a:t>
            </a:r>
            <a:r>
              <a:rPr lang="en-CA" dirty="0" smtClean="0"/>
              <a:t>sticks</a:t>
            </a:r>
            <a:r>
              <a:rPr lang="en-CA" dirty="0"/>
              <a:t> with a netted pouch at one end. The object </a:t>
            </a:r>
            <a:r>
              <a:rPr lang="en-CA" dirty="0" smtClean="0"/>
              <a:t>is </a:t>
            </a:r>
            <a:r>
              <a:rPr lang="en-CA" dirty="0"/>
              <a:t>to accumulate points by shooting the ball into the opposing team's goal.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97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Lacrosse -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</a:t>
            </a:r>
            <a:r>
              <a:rPr lang="en-CA" dirty="0" smtClean="0"/>
              <a:t>he </a:t>
            </a:r>
            <a:r>
              <a:rPr lang="en-CA" dirty="0"/>
              <a:t>game was played by a large number of warriors on fields that could be over a kilometre </a:t>
            </a:r>
            <a:r>
              <a:rPr lang="en-CA" dirty="0" smtClean="0"/>
              <a:t>long</a:t>
            </a:r>
          </a:p>
          <a:p>
            <a:r>
              <a:rPr lang="en-CA" dirty="0"/>
              <a:t>I</a:t>
            </a:r>
            <a:r>
              <a:rPr lang="en-CA" dirty="0" smtClean="0"/>
              <a:t>t </a:t>
            </a:r>
            <a:r>
              <a:rPr lang="en-CA" dirty="0"/>
              <a:t>kept young men fit and strong for both war and hunting. </a:t>
            </a:r>
            <a:endParaRPr lang="en-CA" dirty="0" smtClean="0"/>
          </a:p>
          <a:p>
            <a:r>
              <a:rPr lang="en-CA" dirty="0" smtClean="0"/>
              <a:t>It </a:t>
            </a:r>
            <a:r>
              <a:rPr lang="en-CA" dirty="0"/>
              <a:t>could also be played to strengthen diplomatic alliances, support social conformity and economic equality, and honour the </a:t>
            </a:r>
            <a:r>
              <a:rPr lang="en-CA" dirty="0" smtClean="0"/>
              <a:t>gods.</a:t>
            </a:r>
          </a:p>
          <a:p>
            <a:r>
              <a:rPr lang="en-CA" dirty="0" smtClean="0"/>
              <a:t>Lacrosse </a:t>
            </a:r>
            <a:r>
              <a:rPr lang="en-CA" dirty="0"/>
              <a:t>has changed significantly, and there are now four distinct games in Canada: men's field lacrosse, women's field lacrosse, box lacrosse, and inter-</a:t>
            </a:r>
            <a:r>
              <a:rPr lang="en-CA" dirty="0" err="1"/>
              <a:t>crosse</a:t>
            </a:r>
            <a:r>
              <a:rPr lang="en-CA" dirty="0"/>
              <a:t>.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7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Lacrosse - </a:t>
            </a:r>
            <a:r>
              <a:rPr lang="en-US" dirty="0" err="1" smtClean="0"/>
              <a:t>Haudenosaunee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The 2010 </a:t>
            </a:r>
            <a:r>
              <a:rPr lang="en-CA" dirty="0"/>
              <a:t>World Lacrosse Championships were notable for the absence of one of the strongest lacrosse teams in the world, the Iroquois Nationals.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Iroquois Nationals represent the </a:t>
            </a:r>
            <a:r>
              <a:rPr lang="en-CA" dirty="0" err="1"/>
              <a:t>Haudenosaunee</a:t>
            </a:r>
            <a:r>
              <a:rPr lang="en-CA" dirty="0"/>
              <a:t> </a:t>
            </a:r>
            <a:r>
              <a:rPr lang="en-CA" dirty="0" smtClean="0"/>
              <a:t>on </a:t>
            </a:r>
            <a:r>
              <a:rPr lang="en-CA" dirty="0"/>
              <a:t>both sides of the Canada–US border; </a:t>
            </a:r>
            <a:endParaRPr lang="en-CA" dirty="0" smtClean="0"/>
          </a:p>
          <a:p>
            <a:r>
              <a:rPr lang="en-CA" dirty="0"/>
              <a:t>I</a:t>
            </a:r>
            <a:r>
              <a:rPr lang="en-CA" dirty="0" smtClean="0"/>
              <a:t>t </a:t>
            </a:r>
            <a:r>
              <a:rPr lang="en-CA" dirty="0"/>
              <a:t>is the only First Nations team that has been sanctioned to compete in international sporting competitions.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team was accustomed to travelling with their </a:t>
            </a:r>
            <a:r>
              <a:rPr lang="en-CA" dirty="0" err="1"/>
              <a:t>Haudenosaunee</a:t>
            </a:r>
            <a:r>
              <a:rPr lang="en-CA" dirty="0"/>
              <a:t> passports, but British officials refused to allow them entry, stating that the passports were not acceptable forms of identification.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Iroquois Nationals had competed in the world championships since 1998, winning fourth in 1998, 2002 and 2006. </a:t>
            </a:r>
            <a:endParaRPr lang="en-CA" dirty="0" smtClean="0"/>
          </a:p>
          <a:p>
            <a:r>
              <a:rPr lang="en-CA" dirty="0" smtClean="0"/>
              <a:t>However</a:t>
            </a:r>
            <a:r>
              <a:rPr lang="en-CA" dirty="0"/>
              <a:t>, as they did not play in 2010, they were automatically demoted to last place in the world standings. </a:t>
            </a:r>
            <a:endParaRPr lang="en-CA" dirty="0" smtClean="0"/>
          </a:p>
          <a:p>
            <a:r>
              <a:rPr lang="en-CA" dirty="0" smtClean="0"/>
              <a:t>After </a:t>
            </a:r>
            <a:r>
              <a:rPr lang="en-CA" dirty="0"/>
              <a:t>the team launched two appeals, the Federation of International Lacrosse announced in June 2013 that the Iroquois Nationals would compete in the elite Blue Division in the 2014 Championships</a:t>
            </a:r>
            <a:r>
              <a:rPr lang="en-CA" dirty="0"/>
              <a:t> </a:t>
            </a:r>
            <a:endParaRPr lang="en-CA" dirty="0" smtClean="0"/>
          </a:p>
          <a:p>
            <a:r>
              <a:rPr lang="en-US" dirty="0" smtClean="0"/>
              <a:t>The Iroquois Nationals won bronze at the 2014 Championships</a:t>
            </a:r>
          </a:p>
          <a:p>
            <a:pPr lvl="1"/>
            <a:r>
              <a:rPr lang="en-US" dirty="0" smtClean="0"/>
              <a:t>Canada won gold.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6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Review of the Inuit people</a:t>
            </a:r>
          </a:p>
          <a:p>
            <a:r>
              <a:rPr lang="en-US" dirty="0" smtClean="0"/>
              <a:t>Introduction to the people of the Eastern Woodlands (</a:t>
            </a:r>
            <a:r>
              <a:rPr lang="en-US" dirty="0" err="1" smtClean="0"/>
              <a:t>ppt</a:t>
            </a:r>
            <a:r>
              <a:rPr lang="en-US" dirty="0" smtClean="0"/>
              <a:t>) – fill in info on chart as we go through the slides.</a:t>
            </a:r>
          </a:p>
          <a:p>
            <a:r>
              <a:rPr lang="en-US" dirty="0" smtClean="0"/>
              <a:t>Shade in Inuit and Eastern Woodlands territory on map.</a:t>
            </a:r>
          </a:p>
          <a:p>
            <a:r>
              <a:rPr lang="en-US" dirty="0" smtClean="0"/>
              <a:t>Who are the Iroquois handout</a:t>
            </a:r>
          </a:p>
          <a:p>
            <a:r>
              <a:rPr lang="en-US" dirty="0" smtClean="0"/>
              <a:t>Be prepared to play lacrosse next class (weather permitting).</a:t>
            </a:r>
          </a:p>
          <a:p>
            <a:r>
              <a:rPr lang="en-US" dirty="0" smtClean="0"/>
              <a:t>Homework: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Fill in chart on Inuit people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Journal question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Readings: </a:t>
            </a:r>
            <a:r>
              <a:rPr lang="en-US" dirty="0" err="1" smtClean="0"/>
              <a:t>pg</a:t>
            </a:r>
            <a:r>
              <a:rPr lang="en-US" dirty="0" smtClean="0"/>
              <a:t> 193 – 197… plus 188-192 if not already done.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Analysis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5705" b="157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951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of the Eastern Woodlands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6096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2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Iroquois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Iroquois prefer to be called the </a:t>
            </a:r>
            <a:r>
              <a:rPr lang="en-US" dirty="0" err="1" smtClean="0"/>
              <a:t>Haudensaunee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translate to the “people of the long house”</a:t>
            </a:r>
          </a:p>
          <a:p>
            <a:pPr lvl="1"/>
            <a:r>
              <a:rPr lang="en-US" dirty="0" smtClean="0"/>
              <a:t>Iroquois translates to “black snakes” from Huron/French</a:t>
            </a:r>
          </a:p>
          <a:p>
            <a:pPr lvl="1"/>
            <a:r>
              <a:rPr lang="en-US" dirty="0" smtClean="0"/>
              <a:t>Why would the Iroquois prefer the former name?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48000"/>
            <a:ext cx="4749800" cy="33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1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Iroquois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5349" r="534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362200"/>
            <a:ext cx="3771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7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Hunter, Gatherer, Farmer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above do you think the </a:t>
            </a:r>
            <a:r>
              <a:rPr lang="en-US" dirty="0" err="1" smtClean="0"/>
              <a:t>Haudenosaunee</a:t>
            </a:r>
            <a:r>
              <a:rPr lang="en-US" dirty="0" smtClean="0"/>
              <a:t> people are considered? Why?</a:t>
            </a:r>
          </a:p>
          <a:p>
            <a:r>
              <a:rPr lang="en-US" dirty="0" smtClean="0"/>
              <a:t>What were the Inuit?</a:t>
            </a:r>
          </a:p>
        </p:txBody>
      </p:sp>
    </p:spTree>
    <p:extLst>
      <p:ext uri="{BB962C8B-B14F-4D97-AF65-F5344CB8AC3E}">
        <p14:creationId xmlns:p14="http://schemas.microsoft.com/office/powerpoint/2010/main" val="127643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a way of life that is:</a:t>
            </a:r>
          </a:p>
          <a:p>
            <a:pPr lvl="1"/>
            <a:r>
              <a:rPr lang="en-US" dirty="0" smtClean="0"/>
              <a:t>Relatively mobile or </a:t>
            </a:r>
            <a:r>
              <a:rPr lang="en-US" b="1" dirty="0" smtClean="0"/>
              <a:t>nomadic</a:t>
            </a:r>
            <a:endParaRPr lang="en-US" dirty="0" smtClean="0"/>
          </a:p>
          <a:p>
            <a:pPr lvl="1"/>
            <a:r>
              <a:rPr lang="en-US" dirty="0" smtClean="0"/>
              <a:t>Follows resources</a:t>
            </a:r>
          </a:p>
          <a:p>
            <a:pPr lvl="1"/>
            <a:r>
              <a:rPr lang="en-US" dirty="0" smtClean="0"/>
              <a:t>Based on exploitation of animals</a:t>
            </a:r>
          </a:p>
          <a:p>
            <a:r>
              <a:rPr lang="en-US" dirty="0" smtClean="0"/>
              <a:t>In such societies, hunting is typically done by men</a:t>
            </a:r>
          </a:p>
          <a:p>
            <a:r>
              <a:rPr lang="en-US" dirty="0" smtClean="0"/>
              <a:t>Tend to have low population densities?</a:t>
            </a:r>
          </a:p>
          <a:p>
            <a:pPr lvl="1"/>
            <a:r>
              <a:rPr lang="en-US" dirty="0" smtClean="0"/>
              <a:t>Why do you think that this is the case?</a:t>
            </a:r>
          </a:p>
          <a:p>
            <a:r>
              <a:rPr lang="en-US" dirty="0" smtClean="0"/>
              <a:t>There is rarely a surplus of food.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38600"/>
            <a:ext cx="1828800" cy="24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a way of life that is:</a:t>
            </a:r>
          </a:p>
          <a:p>
            <a:pPr lvl="1"/>
            <a:r>
              <a:rPr lang="en-US" dirty="0" smtClean="0"/>
              <a:t>Mobile. Must go where the fruit, berries, vegetables, and roots, </a:t>
            </a:r>
            <a:r>
              <a:rPr lang="en-US" dirty="0" err="1" smtClean="0"/>
              <a:t>etc</a:t>
            </a:r>
            <a:r>
              <a:rPr lang="en-US" dirty="0" smtClean="0"/>
              <a:t> are available.</a:t>
            </a:r>
          </a:p>
          <a:p>
            <a:pPr lvl="1"/>
            <a:r>
              <a:rPr lang="en-US" dirty="0" smtClean="0"/>
              <a:t>Based on the exploitation of plants.</a:t>
            </a:r>
          </a:p>
          <a:p>
            <a:r>
              <a:rPr lang="en-US" dirty="0" smtClean="0"/>
              <a:t>Gathering is typically done by women.</a:t>
            </a:r>
          </a:p>
          <a:p>
            <a:r>
              <a:rPr lang="en-US" dirty="0" smtClean="0"/>
              <a:t>Tend to have low population densities.</a:t>
            </a:r>
          </a:p>
          <a:p>
            <a:r>
              <a:rPr lang="en-US" dirty="0" smtClean="0"/>
              <a:t>There is rarely a surplus of food.</a:t>
            </a:r>
          </a:p>
          <a:p>
            <a:pPr lvl="1"/>
            <a:r>
              <a:rPr lang="en-US" dirty="0" smtClean="0"/>
              <a:t>Being nomadic would make it difficult to do so anyways.</a:t>
            </a:r>
          </a:p>
          <a:p>
            <a:r>
              <a:rPr lang="en-US" dirty="0" smtClean="0"/>
              <a:t>Why do you think that men were the hunters and women were the gatherers?</a:t>
            </a:r>
          </a:p>
        </p:txBody>
      </p:sp>
    </p:spTree>
    <p:extLst>
      <p:ext uri="{BB962C8B-B14F-4D97-AF65-F5344CB8AC3E}">
        <p14:creationId xmlns:p14="http://schemas.microsoft.com/office/powerpoint/2010/main" val="286190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Society or culture were able to grow enough food to store.</a:t>
            </a:r>
          </a:p>
          <a:p>
            <a:r>
              <a:rPr lang="en-US" dirty="0" smtClean="0"/>
              <a:t>Allowed permanent villages to be established.</a:t>
            </a:r>
          </a:p>
          <a:p>
            <a:r>
              <a:rPr lang="en-US" dirty="0" smtClean="0"/>
              <a:t>Most agricultural people continued to do some hunting and gathering.</a:t>
            </a:r>
          </a:p>
          <a:p>
            <a:r>
              <a:rPr lang="en-US" dirty="0" smtClean="0"/>
              <a:t>Some would farm during the temperate months and hunt during the winter.</a:t>
            </a:r>
          </a:p>
          <a:p>
            <a:r>
              <a:rPr lang="en-US" dirty="0" smtClean="0"/>
              <a:t>The Iroquois were a farming society.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9fa4f1cb33d0adf6968f5be6bef4df8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55b7f5ed55d98ec7e6cb9419faa4821a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MarketGroupTiers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 ma:readOnly="false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MarketGroupTiers" ma:index="75" nillable="true" ma:displayName="Loc Market Group Tiers [deprecated]" ma:default="" ma:internalName="LocMarketGroupTiers" ma:readOnly="false">
      <xsd:simpleType>
        <xsd:restriction base="dms:Unknown"/>
      </xsd:simpleType>
    </xsd:element>
    <xsd:element name="LocNewPublishedVersionLookup" ma:index="76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7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8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9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80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1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2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3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4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5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6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8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9" nillable="true" ma:displayName="Machine Translated" ma:default="" ma:internalName="MachineTranslated" ma:readOnly="false">
      <xsd:simpleType>
        <xsd:restriction base="dms:Boolean"/>
      </xsd:simpleType>
    </xsd:element>
    <xsd:element name="Manager" ma:index="90" nillable="true" ma:displayName="Manager" ma:hidden="true" ma:internalName="Manager" ma:readOnly="false">
      <xsd:simpleType>
        <xsd:restriction base="dms:Text"/>
      </xsd:simpleType>
    </xsd:element>
    <xsd:element name="Markets" ma:index="91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2" nillable="true" ma:displayName="Milestone" ma:default="" ma:internalName="Milestone" ma:readOnly="false">
      <xsd:simpleType>
        <xsd:restriction base="dms:Unknown"/>
      </xsd:simpleType>
    </xsd:element>
    <xsd:element name="TPNamespace" ma:index="95" nillable="true" ma:displayName="Namespace" ma:default="" ma:internalName="TPNamespace">
      <xsd:simpleType>
        <xsd:restriction base="dms:Text"/>
      </xsd:simpleType>
    </xsd:element>
    <xsd:element name="NumericId" ma:index="96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7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8" nillable="true" ma:displayName="OOCacheId" ma:internalName="OOCacheId" ma:readOnly="false">
      <xsd:simpleType>
        <xsd:restriction base="dms:Text"/>
      </xsd:simpleType>
    </xsd:element>
    <xsd:element name="OpenTemplate" ma:index="99" nillable="true" ma:displayName="Open Template" ma:default="true" ma:internalName="OpenTemplate">
      <xsd:simpleType>
        <xsd:restriction base="dms:Boolean"/>
      </xsd:simpleType>
    </xsd:element>
    <xsd:element name="OriginAsset" ma:index="100" nillable="true" ma:displayName="Origin Asset" ma:default="" ma:internalName="OriginAsset" ma:readOnly="false">
      <xsd:simpleType>
        <xsd:restriction base="dms:Text"/>
      </xsd:simpleType>
    </xsd:element>
    <xsd:element name="OriginalRelease" ma:index="101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2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3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4" nillable="true" ma:displayName="Parent Asset Id" ma:default="" ma:internalName="ParentAssetId" ma:readOnly="false">
      <xsd:simpleType>
        <xsd:restriction base="dms:Text"/>
      </xsd:simpleType>
    </xsd:element>
    <xsd:element name="PlannedPubDate" ma:index="105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6" nillable="true" ma:displayName="Policheck Words" ma:default="" ma:internalName="PolicheckWords" ma:readOnly="false">
      <xsd:simpleType>
        <xsd:restriction base="dms:Text"/>
      </xsd:simpleType>
    </xsd:element>
    <xsd:element name="BusinessGroup" ma:index="107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8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9" nillable="true" ma:displayName="Provider" ma:default="" ma:internalName="Provider" ma:readOnly="false">
      <xsd:simpleType>
        <xsd:restriction base="dms:Unknown"/>
      </xsd:simpleType>
    </xsd:element>
    <xsd:element name="Providers" ma:index="110" nillable="true" ma:displayName="Providers" ma:default="" ma:internalName="Providers" ma:readOnly="false">
      <xsd:simpleType>
        <xsd:restriction base="dms:Unknown"/>
      </xsd:simpleType>
    </xsd:element>
    <xsd:element name="PublishStatusLookup" ma:index="111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2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3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4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6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8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9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20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1" nillable="true" ma:displayName="Submitter ID" ma:default="" ma:internalName="SubmitterId" ma:readOnly="false">
      <xsd:simpleType>
        <xsd:restriction base="dms:Text"/>
      </xsd:simpleType>
    </xsd:element>
    <xsd:element name="TaxCatchAll" ma:index="122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3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4" nillable="true" ma:displayName="Template Status" ma:default="" ma:internalName="TemplateStatus">
      <xsd:simpleType>
        <xsd:restriction base="dms:Unknown"/>
      </xsd:simpleType>
    </xsd:element>
    <xsd:element name="TemplateTemplateType" ma:index="125" nillable="true" ma:displayName="Template Type" ma:default="" ma:internalName="TemplateTemplateType">
      <xsd:simpleType>
        <xsd:restriction base="dms:Unknown"/>
      </xsd:simpleType>
    </xsd:element>
    <xsd:element name="ThumbnailAssetId" ma:index="126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7" nillable="true" ma:displayName="Times Cloned" ma:default="" ma:internalName="TimesCloned" ma:readOnly="false">
      <xsd:simpleType>
        <xsd:restriction base="dms:Number"/>
      </xsd:simpleType>
    </xsd:element>
    <xsd:element name="TrustLevel" ma:index="129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30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1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2" nillable="true" ma:displayName="UA Notes" ma:default="" ma:internalName="UANotes" ma:readOnly="false">
      <xsd:simpleType>
        <xsd:restriction base="dms:Note"/>
      </xsd:simpleType>
    </xsd:element>
    <xsd:element name="TPAppVersion" ma:index="133" nillable="true" ma:displayName="Version" ma:default="" ma:internalName="TPAppVersion">
      <xsd:simpleType>
        <xsd:restriction base="dms:Text"/>
      </xsd:simpleType>
    </xsd:element>
    <xsd:element name="VoteCount" ma:index="134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APDescription xmlns="4873beb7-5857-4685-be1f-d57550cc96cc" xsi:nil="true"/>
    <AssetExpire xmlns="4873beb7-5857-4685-be1f-d57550cc96cc">2029-05-12T07:00:00+00:00</AssetExpire>
    <IntlLangReviewDate xmlns="4873beb7-5857-4685-be1f-d57550cc96cc">2010-05-28T00:21:00+00:00</IntlLangReviewDate>
    <TPFriendlyName xmlns="4873beb7-5857-4685-be1f-d57550cc96cc" xsi:nil="true"/>
    <IntlLangReview xmlns="4873beb7-5857-4685-be1f-d57550cc96cc" xsi:nil="true"/>
    <PolicheckWords xmlns="4873beb7-5857-4685-be1f-d57550cc96cc" xsi:nil="true"/>
    <SubmitterId xmlns="4873beb7-5857-4685-be1f-d57550cc96cc" xsi:nil="true"/>
    <AcquiredFrom xmlns="4873beb7-5857-4685-be1f-d57550cc96cc">Community</AcquiredFrom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>2010-05-28T00:18:00+00:00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918037</Value>
      <Value>1283902</Value>
    </PublishStatusLookup>
    <APAuthor xmlns="4873beb7-5857-4685-be1f-d57550cc96cc">
      <UserInfo>
        <DisplayName>REDMOND\v-luannv</DisplayName>
        <AccountId>92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true</OutputCachingOn>
    <TemplateStatus xmlns="4873beb7-5857-4685-be1f-d57550cc96cc" xsi:nil="true"/>
    <IsSearchable xmlns="4873beb7-5857-4685-be1f-d57550cc96cc">true</IsSearchable>
    <ContentItem xmlns="4873beb7-5857-4685-be1f-d57550cc96cc" xsi:nil="true"/>
    <HandoffToMSDN xmlns="4873beb7-5857-4685-be1f-d57550cc96cc">2010-05-28T00:21:00+00:00</HandoffToMSDN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>2010-05-28T00:21:00+00:00</LastModifiedDateTime>
    <LastPublishResultLookup xmlns="4873beb7-5857-4685-be1f-d57550cc96cc" xsi:nil="true"/>
    <LegacyData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>2010-05-28T00:21:00+00:00</PlannedPubDate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TPLaunchHelpLinkType xmlns="4873beb7-5857-4685-be1f-d57550cc96cc">Template</TPLaunchHelpLinkType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Provider xmlns="4873beb7-5857-4685-be1f-d57550cc96cc" xsi:nil="true"/>
    <UACurrentWords xmlns="4873beb7-5857-4685-be1f-d57550cc96cc" xsi:nil="true"/>
    <AssetId xmlns="4873beb7-5857-4685-be1f-d57550cc96cc">TP101881384</AssetId>
    <TPClientViewer xmlns="4873beb7-5857-4685-be1f-d57550cc96cc" xsi:nil="true"/>
    <DSATActionTaken xmlns="4873beb7-5857-4685-be1f-d57550cc96cc">Best Bets</DSATActionTaken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</PublishTargets>
    <ApprovalLog xmlns="4873beb7-5857-4685-be1f-d57550cc96cc" xsi:nil="true"/>
    <BugNumber xmlns="4873beb7-5857-4685-be1f-d57550cc96cc" xsi:nil="true"/>
    <CrawlForDependencies xmlns="4873beb7-5857-4685-be1f-d57550cc96cc">false</CrawlForDependencies>
    <LastHandOff xmlns="4873beb7-5857-4685-be1f-d57550cc96cc" xsi:nil="true"/>
    <Milestone xmlns="4873beb7-5857-4685-be1f-d57550cc96cc" xsi:nil="true"/>
    <UANotes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24716</LocLastLocAttemptVersionLookup>
    <LocLastLocAttemptVersionTypeLookup xmlns="4873beb7-5857-4685-be1f-d57550cc96cc" xsi:nil="true"/>
    <LocMarketGroupTiers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52C70C5-E13F-42B1-9059-FA1351821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B1345C-057C-46DE-80FE-806B0DB492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31043F-D03B-4489-8041-4B5BBCD28300}">
  <ds:schemaRefs>
    <ds:schemaRef ds:uri="http://schemas.microsoft.com/office/2006/metadata/properties"/>
    <ds:schemaRef ds:uri="4873beb7-5857-4685-be1f-d57550cc96cc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612</TotalTime>
  <Words>2237</Words>
  <Application>Microsoft Macintosh PowerPoint</Application>
  <PresentationFormat>On-screen Show (4:3)</PresentationFormat>
  <Paragraphs>165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PowerPoint Presentation</vt:lpstr>
      <vt:lpstr>Shape of the day</vt:lpstr>
      <vt:lpstr>People of the Eastern Woodlands</vt:lpstr>
      <vt:lpstr>The Iroquois</vt:lpstr>
      <vt:lpstr>The Iroquois</vt:lpstr>
      <vt:lpstr>Hunter, Gatherer, Farmer</vt:lpstr>
      <vt:lpstr>Hunters</vt:lpstr>
      <vt:lpstr>Gatherers</vt:lpstr>
      <vt:lpstr>Farmers</vt:lpstr>
      <vt:lpstr>Iroquois Farming</vt:lpstr>
      <vt:lpstr>Society and Governance</vt:lpstr>
      <vt:lpstr>Economy</vt:lpstr>
      <vt:lpstr>Beliefs and Customs</vt:lpstr>
      <vt:lpstr>Transportation</vt:lpstr>
      <vt:lpstr>Clothing</vt:lpstr>
      <vt:lpstr>Intro to a National Sport</vt:lpstr>
      <vt:lpstr>Lacrosse</vt:lpstr>
      <vt:lpstr>Lacrosse - Origins</vt:lpstr>
      <vt:lpstr>Lacrosse - Haudenosaunee</vt:lpstr>
      <vt:lpstr>Picture Analysis</vt:lpstr>
    </vt:vector>
  </TitlesOfParts>
  <Company>MSIT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picture_blur_radial grad</dc:title>
  <dc:creator>Windows User</dc:creator>
  <cp:lastModifiedBy>Any User</cp:lastModifiedBy>
  <cp:revision>61</cp:revision>
  <dcterms:created xsi:type="dcterms:W3CDTF">2010-03-21T21:30:17Z</dcterms:created>
  <dcterms:modified xsi:type="dcterms:W3CDTF">2016-02-15T19:15:06Z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rubbed &amp; tested?">
    <vt:lpwstr>0</vt:lpwstr>
  </property>
  <property fmtid="{D5CDD505-2E9C-101B-9397-08002B2CF9AE}" pid="3" name="Effects type">
    <vt:lpwstr>Pictures</vt:lpwstr>
  </property>
  <property fmtid="{D5CDD505-2E9C-101B-9397-08002B2CF9AE}" pid="4" name="Presentation">
    <vt:lpwstr>picture_blur_radial grad</vt:lpwstr>
  </property>
  <property fmtid="{D5CDD505-2E9C-101B-9397-08002B2CF9AE}" pid="5" name="SlideDescription">
    <vt:lpwstr/>
  </property>
  <property fmtid="{D5CDD505-2E9C-101B-9397-08002B2CF9AE}" pid="6" name="ContentTypeId">
    <vt:lpwstr>0x0101006EDDDB5EE6D98C44930B742096920B300400F5B6D36B3EF94B4E9A635CDF2A18F5B8</vt:lpwstr>
  </property>
</Properties>
</file>