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72" r:id="rId3"/>
    <p:sldId id="273" r:id="rId4"/>
    <p:sldId id="257" r:id="rId5"/>
    <p:sldId id="266" r:id="rId6"/>
    <p:sldId id="268" r:id="rId7"/>
    <p:sldId id="264" r:id="rId8"/>
    <p:sldId id="258" r:id="rId9"/>
    <p:sldId id="267" r:id="rId10"/>
    <p:sldId id="265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>
        <p:scale>
          <a:sx n="95" d="100"/>
          <a:sy n="95" d="100"/>
        </p:scale>
        <p:origin x="-1432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9837-9812-504C-8412-1E9837A4E4C2}" type="datetimeFigureOut">
              <a:rPr lang="en-US" smtClean="0"/>
              <a:t>2016-02-02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D2512-1B81-0040-995D-E9228768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D2512-1B81-0040-995D-E92287687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ativeamericanhm_p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1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3A718-C68B-1949-B979-7E7F47204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3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141C-6F43-C74A-B5DC-E421AE4CE0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A44DA-C875-8F4F-B309-A352260622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84817-6441-9049-9F56-49F00FFF1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2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11384-7CB2-8745-A1B4-0416907CC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6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0C7EB-19A1-D14B-B423-23CF3DBBF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6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A8419-35BA-954B-9A1B-A1D3D6F15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4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4C9B7-A345-254B-B9FD-13E7CB528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18C5D-66E1-1E4D-ADC2-D4A8DC4E6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1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12B53-D361-0B49-BF3E-FB759D4261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0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ED0F5-C832-324A-B78F-DA1AA69D2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29D49-03FB-FF49-9D1F-1F1889EC5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ativeamericanhm_pg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charset="0"/>
              </a:defRPr>
            </a:lvl1pPr>
          </a:lstStyle>
          <a:p>
            <a:fld id="{276639A5-F182-9047-B77E-416A5EC3D7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musqueam.bc.ca/applications/map/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world.net/wrldhis/PlainTextHistories.asp?ParagraphID=bjh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27YTTx4mU28&amp;noredirect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First Nations People</a:t>
            </a:r>
            <a:br>
              <a:rPr lang="en-US" dirty="0" smtClean="0">
                <a:latin typeface="Gill Sans MT" charset="0"/>
              </a:rPr>
            </a:br>
            <a:r>
              <a:rPr lang="en-US" dirty="0" smtClean="0">
                <a:latin typeface="Gill Sans MT" charset="0"/>
              </a:rPr>
              <a:t>of North America</a:t>
            </a:r>
            <a:endParaRPr lang="en-US" dirty="0">
              <a:latin typeface="Gill Sans MT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Gill Sans MT" charset="0"/>
              </a:rPr>
              <a:t>Ms. Underwood</a:t>
            </a:r>
            <a:endParaRPr lang="en-US" sz="1400" dirty="0">
              <a:latin typeface="Gill Sans MT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Gill Sans MT" charset="0"/>
              </a:rPr>
              <a:t>Social Studies 9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Gill Sans MT" charset="0"/>
              </a:rPr>
              <a:t>First Nations People of North America</a:t>
            </a:r>
            <a:endParaRPr lang="en-US" sz="1400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First Nations Creation Stories</a:t>
            </a:r>
            <a:endParaRPr lang="en-US" dirty="0">
              <a:latin typeface="Gill Sans MT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Each Native cultural group has its own creation stories to explain its’ origins.</a:t>
            </a:r>
          </a:p>
          <a:p>
            <a:pPr eaLnBrk="1" hangingPunct="1"/>
            <a:r>
              <a:rPr lang="en-US" dirty="0" smtClean="0">
                <a:latin typeface="Gill Sans MT" charset="0"/>
              </a:rPr>
              <a:t>There are many similarities between the stories including:</a:t>
            </a:r>
          </a:p>
          <a:p>
            <a:pPr lvl="1"/>
            <a:r>
              <a:rPr lang="en-US" dirty="0" smtClean="0">
                <a:latin typeface="Gill Sans MT" charset="0"/>
              </a:rPr>
              <a:t>A Great Spirit that possess a creative power.</a:t>
            </a:r>
          </a:p>
          <a:p>
            <a:pPr lvl="1"/>
            <a:r>
              <a:rPr lang="en-US" dirty="0" smtClean="0">
                <a:latin typeface="Gill Sans MT" charset="0"/>
              </a:rPr>
              <a:t>Three main themes:</a:t>
            </a:r>
          </a:p>
          <a:p>
            <a:pPr lvl="2"/>
            <a:r>
              <a:rPr lang="en-US" dirty="0" smtClean="0">
                <a:latin typeface="Gill Sans MT" charset="0"/>
              </a:rPr>
              <a:t>A being emerges from the Earth’s womb.</a:t>
            </a:r>
          </a:p>
          <a:p>
            <a:pPr lvl="2"/>
            <a:r>
              <a:rPr lang="en-US" dirty="0" smtClean="0">
                <a:latin typeface="Gill Sans MT" charset="0"/>
              </a:rPr>
              <a:t>An animal rises from the depths of the waters to form land.</a:t>
            </a:r>
          </a:p>
          <a:p>
            <a:pPr lvl="2"/>
            <a:r>
              <a:rPr lang="en-US" dirty="0" smtClean="0">
                <a:latin typeface="Gill Sans MT" charset="0"/>
              </a:rPr>
              <a:t>The skies are created.</a:t>
            </a:r>
          </a:p>
          <a:p>
            <a:pPr marL="0" indent="0">
              <a:buNone/>
            </a:pPr>
            <a:endParaRPr lang="en-US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Creation stories of each First Nations people expresses the way they see the world around them, and their relationship with it.</a:t>
            </a:r>
          </a:p>
          <a:p>
            <a:r>
              <a:rPr lang="en-US" dirty="0" smtClean="0"/>
              <a:t>It is also a reflection of their traditional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0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Stories are told by elders.</a:t>
            </a:r>
          </a:p>
          <a:p>
            <a:r>
              <a:rPr lang="en-US" dirty="0" smtClean="0"/>
              <a:t>Traditions are passed along orally from elders to younger generations in traditional dialects.</a:t>
            </a:r>
          </a:p>
          <a:p>
            <a:r>
              <a:rPr lang="en-US" dirty="0" smtClean="0"/>
              <a:t>Little recorded or written history.</a:t>
            </a:r>
          </a:p>
          <a:p>
            <a:r>
              <a:rPr lang="en-US" dirty="0" smtClean="0"/>
              <a:t>History is passed by word of mouth and often told in stories.</a:t>
            </a:r>
          </a:p>
          <a:p>
            <a:r>
              <a:rPr lang="en-US" dirty="0" smtClean="0"/>
              <a:t>There is a movement toward restoring traditional languages in order to preserve the passing of tradition and history orally.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Story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randomly assigned a tribal creation story.</a:t>
            </a:r>
          </a:p>
          <a:p>
            <a:r>
              <a:rPr lang="en-US" dirty="0" smtClean="0"/>
              <a:t>One volunteer will read the </a:t>
            </a:r>
            <a:r>
              <a:rPr lang="en-US" smtClean="0"/>
              <a:t>story aloud </a:t>
            </a:r>
            <a:r>
              <a:rPr lang="en-US" dirty="0" smtClean="0"/>
              <a:t>to the group.</a:t>
            </a:r>
          </a:p>
          <a:p>
            <a:r>
              <a:rPr lang="en-US" dirty="0" smtClean="0"/>
              <a:t>As a group, you will turn the story into a skit.</a:t>
            </a:r>
          </a:p>
          <a:p>
            <a:r>
              <a:rPr lang="en-US" dirty="0" smtClean="0"/>
              <a:t>Recognize that these stories are unfamiliar, but that we are respectful of the beliefs of others.</a:t>
            </a:r>
          </a:p>
          <a:p>
            <a:r>
              <a:rPr lang="en-US" dirty="0" smtClean="0"/>
              <a:t>You may write a script if you feel it will be helpful.</a:t>
            </a:r>
          </a:p>
          <a:p>
            <a:pPr lvl="1"/>
            <a:r>
              <a:rPr lang="en-US" dirty="0" smtClean="0"/>
              <a:t>Decide who the characters are and if a narrator is necessary.</a:t>
            </a:r>
          </a:p>
          <a:p>
            <a:pPr lvl="1"/>
            <a:r>
              <a:rPr lang="en-US" dirty="0" smtClean="0"/>
              <a:t>Skits to be performed at the beginning of next block.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2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Musqueam</a:t>
            </a:r>
            <a:r>
              <a:rPr lang="en-US" dirty="0" smtClean="0"/>
              <a:t> Ancestral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begin our new unit of study, I would like to recognize that we are on the traditional, ancestral, and </a:t>
            </a:r>
            <a:r>
              <a:rPr lang="en-US" dirty="0" err="1" smtClean="0"/>
              <a:t>unceded</a:t>
            </a:r>
            <a:r>
              <a:rPr lang="en-US" dirty="0" smtClean="0"/>
              <a:t> </a:t>
            </a:r>
            <a:r>
              <a:rPr lang="en-US" dirty="0" smtClean="0"/>
              <a:t>territory of the </a:t>
            </a:r>
            <a:r>
              <a:rPr lang="en-US" dirty="0" err="1" smtClean="0"/>
              <a:t>Musqueam</a:t>
            </a:r>
            <a:r>
              <a:rPr lang="en-US" dirty="0" smtClean="0"/>
              <a:t> people.</a:t>
            </a:r>
          </a:p>
          <a:p>
            <a:r>
              <a:rPr lang="en-US" dirty="0" smtClean="0"/>
              <a:t>The ancestors of the </a:t>
            </a:r>
            <a:r>
              <a:rPr lang="en-US" dirty="0" err="1" smtClean="0"/>
              <a:t>Musqueam</a:t>
            </a:r>
            <a:r>
              <a:rPr lang="en-US" dirty="0" smtClean="0"/>
              <a:t> people have lived off the Fraser River estuary for thousands of years.</a:t>
            </a:r>
          </a:p>
          <a:p>
            <a:r>
              <a:rPr lang="en-US" dirty="0" err="1" smtClean="0"/>
              <a:t>Musqueam</a:t>
            </a:r>
            <a:r>
              <a:rPr lang="en-US" dirty="0" smtClean="0"/>
              <a:t> place names </a:t>
            </a:r>
            <a:r>
              <a:rPr lang="en-US" dirty="0" smtClean="0">
                <a:hlinkClick r:id="rId3"/>
              </a:rPr>
              <a:t>map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Musqueam</a:t>
            </a:r>
            <a:r>
              <a:rPr lang="en-US" dirty="0" smtClean="0"/>
              <a:t> Territory &amp; Reserves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7800"/>
            <a:ext cx="5663223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8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Origins of the First Peoples</a:t>
            </a:r>
            <a:endParaRPr lang="en-US" dirty="0">
              <a:latin typeface="Gill Sans MT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How do people in various parts of the world explain how their cultures came to be??</a:t>
            </a:r>
          </a:p>
          <a:p>
            <a:pPr eaLnBrk="1" hangingPunct="1"/>
            <a:r>
              <a:rPr lang="en-US" dirty="0" smtClean="0">
                <a:latin typeface="Gill Sans MT" charset="0"/>
              </a:rPr>
              <a:t>Creation stories exist amongst many cultures throughout the world:</a:t>
            </a:r>
          </a:p>
          <a:p>
            <a:pPr lvl="1"/>
            <a:r>
              <a:rPr lang="en-US" dirty="0" smtClean="0">
                <a:latin typeface="Gill Sans MT" charset="0"/>
              </a:rPr>
              <a:t>North American First Nations</a:t>
            </a:r>
          </a:p>
          <a:p>
            <a:pPr lvl="1"/>
            <a:r>
              <a:rPr lang="en-US" dirty="0" smtClean="0">
                <a:latin typeface="Gill Sans MT" charset="0"/>
              </a:rPr>
              <a:t>Asia (Chinese – </a:t>
            </a:r>
            <a:r>
              <a:rPr lang="en-US" dirty="0" err="1" smtClean="0">
                <a:latin typeface="Gill Sans MT" charset="0"/>
              </a:rPr>
              <a:t>Pangu</a:t>
            </a:r>
            <a:r>
              <a:rPr lang="en-US" dirty="0" smtClean="0">
                <a:latin typeface="Gill Sans MT" charset="0"/>
              </a:rPr>
              <a:t>), India (Hinduism)</a:t>
            </a:r>
          </a:p>
          <a:p>
            <a:pPr lvl="1"/>
            <a:r>
              <a:rPr lang="en-US" dirty="0" smtClean="0">
                <a:latin typeface="Gill Sans MT" charset="0"/>
              </a:rPr>
              <a:t>Egypt </a:t>
            </a:r>
          </a:p>
          <a:p>
            <a:pPr lvl="1"/>
            <a:r>
              <a:rPr lang="en-US" dirty="0" smtClean="0">
                <a:latin typeface="Gill Sans MT" charset="0"/>
              </a:rPr>
              <a:t>Greek – Gaia, </a:t>
            </a:r>
            <a:r>
              <a:rPr lang="en-US" dirty="0" err="1" smtClean="0">
                <a:latin typeface="Gill Sans MT" charset="0"/>
              </a:rPr>
              <a:t>Chronus</a:t>
            </a:r>
            <a:endParaRPr lang="en-US" dirty="0" smtClean="0">
              <a:latin typeface="Gill Sans MT" charset="0"/>
            </a:endParaRPr>
          </a:p>
          <a:p>
            <a:pPr lvl="1"/>
            <a:r>
              <a:rPr lang="en-US" dirty="0" smtClean="0">
                <a:latin typeface="Gill Sans MT" charset="0"/>
              </a:rPr>
              <a:t>The Bible (Genesis – “In the beginning god created the heaven and the earth”).</a:t>
            </a:r>
          </a:p>
          <a:p>
            <a:r>
              <a:rPr lang="en-US" dirty="0" smtClean="0">
                <a:latin typeface="Gill Sans MT" charset="0"/>
                <a:hlinkClick r:id="rId2"/>
              </a:rPr>
              <a:t>Resource</a:t>
            </a:r>
            <a:endParaRPr lang="en-US" dirty="0" smtClean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Scientific Explanations</a:t>
            </a:r>
            <a:endParaRPr lang="en-US" dirty="0">
              <a:latin typeface="Gill Sans MT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Evolution</a:t>
            </a:r>
          </a:p>
          <a:p>
            <a:pPr lvl="1"/>
            <a:r>
              <a:rPr lang="en-US" dirty="0" smtClean="0">
                <a:latin typeface="Gill Sans MT" charset="0"/>
              </a:rPr>
              <a:t>Darwin’s Theory of Evolution is the notion that all life is related and has descended from a common ancestor.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omplex creatures evolve from more simplistic ancestors naturally over time. </a:t>
            </a:r>
            <a:endParaRPr lang="en-US" dirty="0" smtClean="0">
              <a:latin typeface="Gill Sans MT" charset="0"/>
            </a:endParaRPr>
          </a:p>
          <a:p>
            <a:pPr eaLnBrk="1" hangingPunct="1"/>
            <a:r>
              <a:rPr lang="en-US" dirty="0" smtClean="0">
                <a:latin typeface="Gill Sans MT" charset="0"/>
              </a:rPr>
              <a:t>Out of Africa Theory</a:t>
            </a:r>
          </a:p>
          <a:p>
            <a:pPr lvl="1"/>
            <a:r>
              <a:rPr lang="en-US" dirty="0" smtClean="0">
                <a:latin typeface="Gill Sans MT" charset="0"/>
              </a:rPr>
              <a:t>The theory argues that every living human being is descended from a small group in Africa, who then dispersed into the wider wider world.</a:t>
            </a:r>
            <a:endParaRPr lang="en-US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Ice Age Migration Routes</a:t>
            </a:r>
            <a:endParaRPr lang="en-US" dirty="0">
              <a:latin typeface="Gill Sans M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360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Ice Age Migration Routes</a:t>
            </a:r>
            <a:endParaRPr lang="en-US" dirty="0">
              <a:latin typeface="Gill Sans MT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Gill Sans MT" charset="0"/>
              </a:rPr>
              <a:t>Humans are believed to crossed into the Americas before the end of the last ice age, when a natural land bridge called </a:t>
            </a:r>
            <a:r>
              <a:rPr lang="en-US" sz="2400" b="1" dirty="0" err="1" smtClean="0">
                <a:latin typeface="Gill Sans MT" charset="0"/>
              </a:rPr>
              <a:t>Beringia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smtClean="0">
                <a:latin typeface="Gill Sans MT" charset="0"/>
              </a:rPr>
              <a:t>linked present day Siberia and Alaska.</a:t>
            </a:r>
          </a:p>
          <a:p>
            <a:pPr eaLnBrk="1" hangingPunct="1"/>
            <a:r>
              <a:rPr lang="en-US" sz="2400" dirty="0" smtClean="0">
                <a:latin typeface="Gill Sans MT" charset="0"/>
              </a:rPr>
              <a:t>During the coldest part of the ice age (23,000 – 19,000) years ago, vast glaciers blanketed much of the Northern hemisphere making travel south toward what is not the continental US virtually impossible.</a:t>
            </a:r>
          </a:p>
          <a:p>
            <a:pPr eaLnBrk="1" hangingPunct="1"/>
            <a:r>
              <a:rPr lang="en-US" sz="2400" dirty="0" smtClean="0">
                <a:latin typeface="Gill Sans MT" charset="0"/>
              </a:rPr>
              <a:t>14,000 years ago, as the climate warmed, a passible route opened along the Pacific coast.</a:t>
            </a:r>
          </a:p>
          <a:p>
            <a:pPr eaLnBrk="1" hangingPunct="1"/>
            <a:r>
              <a:rPr lang="en-US" sz="2400" dirty="0" smtClean="0">
                <a:latin typeface="Gill Sans MT" charset="0"/>
              </a:rPr>
              <a:t>2,500 years later, an ice-free corridor opened in the continental interior.</a:t>
            </a:r>
            <a:endParaRPr lang="en-US" sz="2400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Canada a People History: Episode 1 </a:t>
            </a:r>
            <a:endParaRPr lang="en-US" dirty="0">
              <a:latin typeface="Gill Sans MT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following questions while viewing: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Why did the ocean level sink?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Where did the land bridge appear?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happened to the ice cap that covered most of North America?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 what direction did the people migrate?</a:t>
            </a:r>
          </a:p>
          <a:p>
            <a:r>
              <a:rPr lang="en-US" dirty="0" smtClean="0">
                <a:hlinkClick r:id="rId2"/>
              </a:rPr>
              <a:t>https://www.youtube.com/watch?v=27YTTx4mU28&amp;noredirect=1</a:t>
            </a:r>
            <a:endParaRPr lang="en-US" dirty="0" smtClean="0"/>
          </a:p>
          <a:p>
            <a:r>
              <a:rPr lang="en-US" dirty="0" smtClean="0"/>
              <a:t>From 4:45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Ice Age Migration</a:t>
            </a:r>
            <a:endParaRPr lang="en-US" dirty="0">
              <a:latin typeface="Gill Sans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49" y="1676400"/>
            <a:ext cx="8417351" cy="408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10238373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TM10238373</Template>
  <TotalTime>201</TotalTime>
  <Words>650</Words>
  <Application>Microsoft Macintosh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TM10238373</vt:lpstr>
      <vt:lpstr>First Nations People of North America</vt:lpstr>
      <vt:lpstr>Musqueam Ancestral Territory</vt:lpstr>
      <vt:lpstr>Musqueam Territory &amp; Reserves</vt:lpstr>
      <vt:lpstr>Origins of the First Peoples</vt:lpstr>
      <vt:lpstr>Scientific Explanations</vt:lpstr>
      <vt:lpstr>Ice Age Migration Routes</vt:lpstr>
      <vt:lpstr>Ice Age Migration Routes</vt:lpstr>
      <vt:lpstr>Canada a People History: Episode 1 </vt:lpstr>
      <vt:lpstr>Ice Age Migration</vt:lpstr>
      <vt:lpstr>First Nations Creation Stories</vt:lpstr>
      <vt:lpstr>Cultural Significance</vt:lpstr>
      <vt:lpstr>Oral Traditions</vt:lpstr>
      <vt:lpstr>Creation Story Assignment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Nations People of North America</dc:title>
  <dc:subject/>
  <dc:creator/>
  <cp:keywords/>
  <dc:description/>
  <cp:lastModifiedBy>Any User</cp:lastModifiedBy>
  <cp:revision>26</cp:revision>
  <dcterms:created xsi:type="dcterms:W3CDTF">2007-10-11T19:20:27Z</dcterms:created>
  <dcterms:modified xsi:type="dcterms:W3CDTF">2016-02-02T17:05:33Z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TC102383731033</vt:lpwstr>
  </property>
</Properties>
</file>