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9" r:id="rId2"/>
    <p:sldId id="270" r:id="rId3"/>
    <p:sldId id="267" r:id="rId4"/>
    <p:sldId id="285" r:id="rId5"/>
    <p:sldId id="257" r:id="rId6"/>
    <p:sldId id="284" r:id="rId7"/>
    <p:sldId id="283" r:id="rId8"/>
    <p:sldId id="259" r:id="rId9"/>
    <p:sldId id="271" r:id="rId10"/>
    <p:sldId id="261" r:id="rId11"/>
    <p:sldId id="262" r:id="rId12"/>
    <p:sldId id="269"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580"/>
  </p:normalViewPr>
  <p:slideViewPr>
    <p:cSldViewPr snapToGrid="0" snapToObjects="1">
      <p:cViewPr varScale="1">
        <p:scale>
          <a:sx n="85" d="100"/>
          <a:sy n="85" d="100"/>
        </p:scale>
        <p:origin x="-96"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8C9C2-14D6-4840-86A0-01D9D7A323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D75AD20-3180-4DE7-9138-F6CCFC94C2F3}">
      <dgm:prSet phldrT="[Text]"/>
      <dgm:spPr/>
      <dgm:t>
        <a:bodyPr/>
        <a:lstStyle/>
        <a:p>
          <a:r>
            <a:rPr lang="en-US" dirty="0" smtClean="0"/>
            <a:t>Everything previously discussed</a:t>
          </a:r>
          <a:endParaRPr lang="en-US" dirty="0"/>
        </a:p>
      </dgm:t>
    </dgm:pt>
    <dgm:pt modelId="{5D8BEC8F-2765-43DC-BC54-099EE5567BDC}" type="parTrans" cxnId="{18DA336B-8162-4EE7-B040-49DFC93BBF81}">
      <dgm:prSet/>
      <dgm:spPr/>
      <dgm:t>
        <a:bodyPr/>
        <a:lstStyle/>
        <a:p>
          <a:endParaRPr lang="en-US"/>
        </a:p>
      </dgm:t>
    </dgm:pt>
    <dgm:pt modelId="{BF888B7D-A95E-4983-9131-9CEB936A8DDD}" type="sibTrans" cxnId="{18DA336B-8162-4EE7-B040-49DFC93BBF81}">
      <dgm:prSet/>
      <dgm:spPr/>
      <dgm:t>
        <a:bodyPr/>
        <a:lstStyle/>
        <a:p>
          <a:endParaRPr lang="en-US"/>
        </a:p>
      </dgm:t>
    </dgm:pt>
    <dgm:pt modelId="{0DF30FB3-B16F-4654-9428-329CF268991B}">
      <dgm:prSet phldrT="[Text]"/>
      <dgm:spPr/>
      <dgm:t>
        <a:bodyPr/>
        <a:lstStyle/>
        <a:p>
          <a:r>
            <a:rPr lang="en-US" dirty="0" smtClean="0"/>
            <a:t>Absolutism</a:t>
          </a:r>
          <a:endParaRPr lang="en-US" dirty="0"/>
        </a:p>
      </dgm:t>
    </dgm:pt>
    <dgm:pt modelId="{6FB1135F-92E3-43D1-8E81-3135B6426351}" type="parTrans" cxnId="{DB291606-386A-4175-9A51-E723882C0631}">
      <dgm:prSet/>
      <dgm:spPr/>
      <dgm:t>
        <a:bodyPr/>
        <a:lstStyle/>
        <a:p>
          <a:endParaRPr lang="en-US"/>
        </a:p>
      </dgm:t>
    </dgm:pt>
    <dgm:pt modelId="{670EE36A-2D85-49B8-9035-08051E7E29C1}" type="sibTrans" cxnId="{DB291606-386A-4175-9A51-E723882C0631}">
      <dgm:prSet/>
      <dgm:spPr/>
      <dgm:t>
        <a:bodyPr/>
        <a:lstStyle/>
        <a:p>
          <a:endParaRPr lang="en-US"/>
        </a:p>
      </dgm:t>
    </dgm:pt>
    <dgm:pt modelId="{E1A9CF1C-9ED1-459E-8122-6EE1AC110185}">
      <dgm:prSet phldrT="[Text]"/>
      <dgm:spPr/>
      <dgm:t>
        <a:bodyPr/>
        <a:lstStyle/>
        <a:p>
          <a:r>
            <a:rPr lang="en-US" dirty="0" smtClean="0"/>
            <a:t>Unjust socio-political system (Old Regime)</a:t>
          </a:r>
          <a:endParaRPr lang="en-US" dirty="0"/>
        </a:p>
      </dgm:t>
    </dgm:pt>
    <dgm:pt modelId="{54E00116-8384-47F8-BEEB-05D5F20E9F4C}" type="parTrans" cxnId="{C876EADB-D328-49EE-BAAF-D759E53D5A8E}">
      <dgm:prSet/>
      <dgm:spPr/>
      <dgm:t>
        <a:bodyPr/>
        <a:lstStyle/>
        <a:p>
          <a:endParaRPr lang="en-US"/>
        </a:p>
      </dgm:t>
    </dgm:pt>
    <dgm:pt modelId="{3512790D-B855-4218-8546-D2FF45F3E249}" type="sibTrans" cxnId="{C876EADB-D328-49EE-BAAF-D759E53D5A8E}">
      <dgm:prSet/>
      <dgm:spPr/>
      <dgm:t>
        <a:bodyPr/>
        <a:lstStyle/>
        <a:p>
          <a:endParaRPr lang="en-US"/>
        </a:p>
      </dgm:t>
    </dgm:pt>
    <dgm:pt modelId="{5CDC0894-BB38-4A7C-B555-B24D8D6F0EE2}">
      <dgm:prSet phldrT="[Text]"/>
      <dgm:spPr/>
      <dgm:t>
        <a:bodyPr/>
        <a:lstStyle/>
        <a:p>
          <a:r>
            <a:rPr lang="en-US" dirty="0" smtClean="0"/>
            <a:t>Also</a:t>
          </a:r>
          <a:endParaRPr lang="en-US" dirty="0"/>
        </a:p>
      </dgm:t>
    </dgm:pt>
    <dgm:pt modelId="{D2633DC0-1835-48FE-9D53-5523F19B6D9F}" type="parTrans" cxnId="{8F4FAED8-3056-43FE-9D5C-02A3E8EF93E0}">
      <dgm:prSet/>
      <dgm:spPr/>
      <dgm:t>
        <a:bodyPr/>
        <a:lstStyle/>
        <a:p>
          <a:endParaRPr lang="en-US"/>
        </a:p>
      </dgm:t>
    </dgm:pt>
    <dgm:pt modelId="{0F82AE71-FCBA-49A9-BE26-54AAC2D81A28}" type="sibTrans" cxnId="{8F4FAED8-3056-43FE-9D5C-02A3E8EF93E0}">
      <dgm:prSet/>
      <dgm:spPr/>
      <dgm:t>
        <a:bodyPr/>
        <a:lstStyle/>
        <a:p>
          <a:endParaRPr lang="en-US"/>
        </a:p>
      </dgm:t>
    </dgm:pt>
    <dgm:pt modelId="{183A3270-99CC-4363-8D40-F09F70D8634E}">
      <dgm:prSet phldrT="[Text]"/>
      <dgm:spPr/>
      <dgm:t>
        <a:bodyPr/>
        <a:lstStyle/>
        <a:p>
          <a:r>
            <a:rPr lang="en-US" dirty="0" smtClean="0"/>
            <a:t>System of mercantilism which restricted trade</a:t>
          </a:r>
          <a:endParaRPr lang="en-US" dirty="0"/>
        </a:p>
      </dgm:t>
    </dgm:pt>
    <dgm:pt modelId="{D485CBE2-0046-4693-B384-4AD8374FD713}" type="parTrans" cxnId="{795729B4-3DBC-4805-87B7-0DD7EE289520}">
      <dgm:prSet/>
      <dgm:spPr/>
      <dgm:t>
        <a:bodyPr/>
        <a:lstStyle/>
        <a:p>
          <a:endParaRPr lang="en-US"/>
        </a:p>
      </dgm:t>
    </dgm:pt>
    <dgm:pt modelId="{240737EF-14E1-4F80-B875-A3E46F4B124D}" type="sibTrans" cxnId="{795729B4-3DBC-4805-87B7-0DD7EE289520}">
      <dgm:prSet/>
      <dgm:spPr/>
      <dgm:t>
        <a:bodyPr/>
        <a:lstStyle/>
        <a:p>
          <a:endParaRPr lang="en-US"/>
        </a:p>
      </dgm:t>
    </dgm:pt>
    <dgm:pt modelId="{4F7948AC-8F33-4B9B-8063-98CB762F5E14}">
      <dgm:prSet phldrT="[Text]"/>
      <dgm:spPr/>
      <dgm:t>
        <a:bodyPr/>
        <a:lstStyle/>
        <a:p>
          <a:r>
            <a:rPr lang="en-US" dirty="0" smtClean="0"/>
            <a:t>Influence of other successful revolutions</a:t>
          </a:r>
          <a:endParaRPr lang="en-US" dirty="0"/>
        </a:p>
      </dgm:t>
    </dgm:pt>
    <dgm:pt modelId="{ECC48D34-2CB5-477A-9DBA-BA5B6B1BF8C2}" type="parTrans" cxnId="{F40BA98B-C871-4501-B43F-2106C4451981}">
      <dgm:prSet/>
      <dgm:spPr/>
      <dgm:t>
        <a:bodyPr/>
        <a:lstStyle/>
        <a:p>
          <a:endParaRPr lang="en-US"/>
        </a:p>
      </dgm:t>
    </dgm:pt>
    <dgm:pt modelId="{7913A8A2-1C37-4D8A-99E9-E10AAA4C455E}" type="sibTrans" cxnId="{F40BA98B-C871-4501-B43F-2106C4451981}">
      <dgm:prSet/>
      <dgm:spPr/>
      <dgm:t>
        <a:bodyPr/>
        <a:lstStyle/>
        <a:p>
          <a:endParaRPr lang="en-US"/>
        </a:p>
      </dgm:t>
    </dgm:pt>
    <dgm:pt modelId="{A0E0F76A-344E-491B-A3C4-A1A4F314497B}">
      <dgm:prSet phldrT="[Text]"/>
      <dgm:spPr/>
      <dgm:t>
        <a:bodyPr/>
        <a:lstStyle/>
        <a:p>
          <a:r>
            <a:rPr lang="en-US" dirty="0" smtClean="0"/>
            <a:t>Poor harvests which left peasant farmers with little money for taxes</a:t>
          </a:r>
          <a:endParaRPr lang="en-US" dirty="0"/>
        </a:p>
      </dgm:t>
    </dgm:pt>
    <dgm:pt modelId="{B0000614-5001-43DA-94FE-B914AF9DC17E}" type="parTrans" cxnId="{8519A60D-C401-4639-8994-64E69235253C}">
      <dgm:prSet/>
      <dgm:spPr/>
    </dgm:pt>
    <dgm:pt modelId="{3D47F269-BC4B-468C-A12A-B7091105A177}" type="sibTrans" cxnId="{8519A60D-C401-4639-8994-64E69235253C}">
      <dgm:prSet/>
      <dgm:spPr/>
    </dgm:pt>
    <dgm:pt modelId="{79D36E78-7E3C-46A0-B545-C293B348DD63}">
      <dgm:prSet phldrT="[Text]"/>
      <dgm:spPr/>
      <dgm:t>
        <a:bodyPr/>
        <a:lstStyle/>
        <a:p>
          <a:r>
            <a:rPr lang="en-US" dirty="0" smtClean="0"/>
            <a:t>Influence of Enlightenment </a:t>
          </a:r>
          <a:r>
            <a:rPr lang="en-US" i="1" dirty="0" smtClean="0"/>
            <a:t>philosophers</a:t>
          </a:r>
          <a:endParaRPr lang="en-US" dirty="0"/>
        </a:p>
      </dgm:t>
    </dgm:pt>
    <dgm:pt modelId="{0ABD6641-D783-48B6-900E-9C335DA80F64}" type="parTrans" cxnId="{6DF1D00D-B676-4118-96D9-6289530C3A22}">
      <dgm:prSet/>
      <dgm:spPr/>
    </dgm:pt>
    <dgm:pt modelId="{363EAD04-42C2-4835-821E-B53068299611}" type="sibTrans" cxnId="{6DF1D00D-B676-4118-96D9-6289530C3A22}">
      <dgm:prSet/>
      <dgm:spPr/>
    </dgm:pt>
    <dgm:pt modelId="{051B070E-D188-41F8-8349-AC5187DC0412}">
      <dgm:prSet phldrT="[Text]"/>
      <dgm:spPr/>
      <dgm:t>
        <a:bodyPr/>
        <a:lstStyle/>
        <a:p>
          <a:r>
            <a:rPr lang="en-US" dirty="0" smtClean="0"/>
            <a:t>England’s Glorious Revolution (1688-1689)</a:t>
          </a:r>
          <a:endParaRPr lang="en-US" dirty="0"/>
        </a:p>
      </dgm:t>
    </dgm:pt>
    <dgm:pt modelId="{A66BD797-05E7-4F24-B14D-BF2E698067B1}" type="parTrans" cxnId="{FA6149CA-1F4C-4DAD-9139-EF9A5EC0B101}">
      <dgm:prSet/>
      <dgm:spPr/>
    </dgm:pt>
    <dgm:pt modelId="{E9828EA6-EB7A-4552-9059-8718C0CF49AB}" type="sibTrans" cxnId="{FA6149CA-1F4C-4DAD-9139-EF9A5EC0B101}">
      <dgm:prSet/>
      <dgm:spPr/>
    </dgm:pt>
    <dgm:pt modelId="{FE6C4B3E-1A8D-4D69-BBF5-657BBFE6DAFB}">
      <dgm:prSet phldrT="[Text]"/>
      <dgm:spPr/>
      <dgm:t>
        <a:bodyPr/>
        <a:lstStyle/>
        <a:p>
          <a:r>
            <a:rPr lang="en-US" dirty="0" smtClean="0"/>
            <a:t>American Revolution (1775-1783)</a:t>
          </a:r>
          <a:endParaRPr lang="en-US" dirty="0"/>
        </a:p>
      </dgm:t>
    </dgm:pt>
    <dgm:pt modelId="{A4C7028D-79FF-4CB3-84F6-B9E7B06F63D3}" type="parTrans" cxnId="{BF10F019-B9D3-4E38-A2C8-5DF09CED2522}">
      <dgm:prSet/>
      <dgm:spPr/>
    </dgm:pt>
    <dgm:pt modelId="{1190BEC2-E39B-4BA8-ABA5-EE3CB36E7368}" type="sibTrans" cxnId="{BF10F019-B9D3-4E38-A2C8-5DF09CED2522}">
      <dgm:prSet/>
      <dgm:spPr/>
    </dgm:pt>
    <dgm:pt modelId="{8978A400-7527-4FF1-A3F6-3790AB7A4341}" type="pres">
      <dgm:prSet presAssocID="{A148C9C2-14D6-4840-86A0-01D9D7A32309}" presName="Name0" presStyleCnt="0">
        <dgm:presLayoutVars>
          <dgm:dir/>
          <dgm:animLvl val="lvl"/>
          <dgm:resizeHandles val="exact"/>
        </dgm:presLayoutVars>
      </dgm:prSet>
      <dgm:spPr/>
      <dgm:t>
        <a:bodyPr/>
        <a:lstStyle/>
        <a:p>
          <a:endParaRPr lang="en-US"/>
        </a:p>
      </dgm:t>
    </dgm:pt>
    <dgm:pt modelId="{0E828782-0245-45E1-B5DB-DE1FA647A806}" type="pres">
      <dgm:prSet presAssocID="{8D75AD20-3180-4DE7-9138-F6CCFC94C2F3}" presName="composite" presStyleCnt="0"/>
      <dgm:spPr/>
    </dgm:pt>
    <dgm:pt modelId="{330C7F71-E815-4B1A-909C-FB68A3FB34D2}" type="pres">
      <dgm:prSet presAssocID="{8D75AD20-3180-4DE7-9138-F6CCFC94C2F3}" presName="parTx" presStyleLbl="alignNode1" presStyleIdx="0" presStyleCnt="2">
        <dgm:presLayoutVars>
          <dgm:chMax val="0"/>
          <dgm:chPref val="0"/>
          <dgm:bulletEnabled val="1"/>
        </dgm:presLayoutVars>
      </dgm:prSet>
      <dgm:spPr/>
      <dgm:t>
        <a:bodyPr/>
        <a:lstStyle/>
        <a:p>
          <a:endParaRPr lang="en-US"/>
        </a:p>
      </dgm:t>
    </dgm:pt>
    <dgm:pt modelId="{9383EBB5-E464-4844-AAE5-B7A185FB385B}" type="pres">
      <dgm:prSet presAssocID="{8D75AD20-3180-4DE7-9138-F6CCFC94C2F3}" presName="desTx" presStyleLbl="alignAccFollowNode1" presStyleIdx="0" presStyleCnt="2">
        <dgm:presLayoutVars>
          <dgm:bulletEnabled val="1"/>
        </dgm:presLayoutVars>
      </dgm:prSet>
      <dgm:spPr/>
      <dgm:t>
        <a:bodyPr/>
        <a:lstStyle/>
        <a:p>
          <a:endParaRPr lang="en-US"/>
        </a:p>
      </dgm:t>
    </dgm:pt>
    <dgm:pt modelId="{4DBB325E-58A0-445E-A3D1-36028FF8033F}" type="pres">
      <dgm:prSet presAssocID="{BF888B7D-A95E-4983-9131-9CEB936A8DDD}" presName="space" presStyleCnt="0"/>
      <dgm:spPr/>
    </dgm:pt>
    <dgm:pt modelId="{DB6B5B6A-23B3-4DCD-BB0D-58B75E2B7FA8}" type="pres">
      <dgm:prSet presAssocID="{5CDC0894-BB38-4A7C-B555-B24D8D6F0EE2}" presName="composite" presStyleCnt="0"/>
      <dgm:spPr/>
    </dgm:pt>
    <dgm:pt modelId="{3A0F9A89-0005-4A43-86C6-FBB114349824}" type="pres">
      <dgm:prSet presAssocID="{5CDC0894-BB38-4A7C-B555-B24D8D6F0EE2}" presName="parTx" presStyleLbl="alignNode1" presStyleIdx="1" presStyleCnt="2" custLinFactNeighborY="-5962">
        <dgm:presLayoutVars>
          <dgm:chMax val="0"/>
          <dgm:chPref val="0"/>
          <dgm:bulletEnabled val="1"/>
        </dgm:presLayoutVars>
      </dgm:prSet>
      <dgm:spPr/>
      <dgm:t>
        <a:bodyPr/>
        <a:lstStyle/>
        <a:p>
          <a:endParaRPr lang="en-US"/>
        </a:p>
      </dgm:t>
    </dgm:pt>
    <dgm:pt modelId="{410A815C-645A-4E3E-95E8-C2D46D4A98C5}" type="pres">
      <dgm:prSet presAssocID="{5CDC0894-BB38-4A7C-B555-B24D8D6F0EE2}" presName="desTx" presStyleLbl="alignAccFollowNode1" presStyleIdx="1" presStyleCnt="2">
        <dgm:presLayoutVars>
          <dgm:bulletEnabled val="1"/>
        </dgm:presLayoutVars>
      </dgm:prSet>
      <dgm:spPr/>
      <dgm:t>
        <a:bodyPr/>
        <a:lstStyle/>
        <a:p>
          <a:endParaRPr lang="en-US"/>
        </a:p>
      </dgm:t>
    </dgm:pt>
  </dgm:ptLst>
  <dgm:cxnLst>
    <dgm:cxn modelId="{F40BA98B-C871-4501-B43F-2106C4451981}" srcId="{5CDC0894-BB38-4A7C-B555-B24D8D6F0EE2}" destId="{4F7948AC-8F33-4B9B-8063-98CB762F5E14}" srcOrd="1" destOrd="0" parTransId="{ECC48D34-2CB5-477A-9DBA-BA5B6B1BF8C2}" sibTransId="{7913A8A2-1C37-4D8A-99E9-E10AAA4C455E}"/>
    <dgm:cxn modelId="{76B799AE-E71D-0A43-B743-BB13E3CA08DE}" type="presOf" srcId="{5CDC0894-BB38-4A7C-B555-B24D8D6F0EE2}" destId="{3A0F9A89-0005-4A43-86C6-FBB114349824}" srcOrd="0" destOrd="0" presId="urn:microsoft.com/office/officeart/2005/8/layout/hList1"/>
    <dgm:cxn modelId="{6CDC69F0-8ED9-494C-9421-848298A34A86}" type="presOf" srcId="{79D36E78-7E3C-46A0-B545-C293B348DD63}" destId="{9383EBB5-E464-4844-AAE5-B7A185FB385B}" srcOrd="0" destOrd="3" presId="urn:microsoft.com/office/officeart/2005/8/layout/hList1"/>
    <dgm:cxn modelId="{8519A60D-C401-4639-8994-64E69235253C}" srcId="{8D75AD20-3180-4DE7-9138-F6CCFC94C2F3}" destId="{A0E0F76A-344E-491B-A3C4-A1A4F314497B}" srcOrd="2" destOrd="0" parTransId="{B0000614-5001-43DA-94FE-B914AF9DC17E}" sibTransId="{3D47F269-BC4B-468C-A12A-B7091105A177}"/>
    <dgm:cxn modelId="{DB291606-386A-4175-9A51-E723882C0631}" srcId="{8D75AD20-3180-4DE7-9138-F6CCFC94C2F3}" destId="{0DF30FB3-B16F-4654-9428-329CF268991B}" srcOrd="0" destOrd="0" parTransId="{6FB1135F-92E3-43D1-8E81-3135B6426351}" sibTransId="{670EE36A-2D85-49B8-9035-08051E7E29C1}"/>
    <dgm:cxn modelId="{F578D8F9-1032-734F-B5A1-02E6BBFC8902}" type="presOf" srcId="{183A3270-99CC-4363-8D40-F09F70D8634E}" destId="{410A815C-645A-4E3E-95E8-C2D46D4A98C5}" srcOrd="0" destOrd="0" presId="urn:microsoft.com/office/officeart/2005/8/layout/hList1"/>
    <dgm:cxn modelId="{BF10F019-B9D3-4E38-A2C8-5DF09CED2522}" srcId="{4F7948AC-8F33-4B9B-8063-98CB762F5E14}" destId="{FE6C4B3E-1A8D-4D69-BBF5-657BBFE6DAFB}" srcOrd="1" destOrd="0" parTransId="{A4C7028D-79FF-4CB3-84F6-B9E7B06F63D3}" sibTransId="{1190BEC2-E39B-4BA8-ABA5-EE3CB36E7368}"/>
    <dgm:cxn modelId="{57B87629-55E8-F041-A5B6-5160A0EB1EE7}" type="presOf" srcId="{A148C9C2-14D6-4840-86A0-01D9D7A32309}" destId="{8978A400-7527-4FF1-A3F6-3790AB7A4341}" srcOrd="0" destOrd="0" presId="urn:microsoft.com/office/officeart/2005/8/layout/hList1"/>
    <dgm:cxn modelId="{D316AFA1-9AD4-8643-A305-5E249A841239}" type="presOf" srcId="{051B070E-D188-41F8-8349-AC5187DC0412}" destId="{410A815C-645A-4E3E-95E8-C2D46D4A98C5}" srcOrd="0" destOrd="2" presId="urn:microsoft.com/office/officeart/2005/8/layout/hList1"/>
    <dgm:cxn modelId="{D3EA9327-FC9D-4E4B-8150-725524C52302}" type="presOf" srcId="{8D75AD20-3180-4DE7-9138-F6CCFC94C2F3}" destId="{330C7F71-E815-4B1A-909C-FB68A3FB34D2}" srcOrd="0" destOrd="0" presId="urn:microsoft.com/office/officeart/2005/8/layout/hList1"/>
    <dgm:cxn modelId="{8F4FAED8-3056-43FE-9D5C-02A3E8EF93E0}" srcId="{A148C9C2-14D6-4840-86A0-01D9D7A32309}" destId="{5CDC0894-BB38-4A7C-B555-B24D8D6F0EE2}" srcOrd="1" destOrd="0" parTransId="{D2633DC0-1835-48FE-9D53-5523F19B6D9F}" sibTransId="{0F82AE71-FCBA-49A9-BE26-54AAC2D81A28}"/>
    <dgm:cxn modelId="{63FD385D-1892-5D46-B204-806388F2E89E}" type="presOf" srcId="{0DF30FB3-B16F-4654-9428-329CF268991B}" destId="{9383EBB5-E464-4844-AAE5-B7A185FB385B}" srcOrd="0" destOrd="0" presId="urn:microsoft.com/office/officeart/2005/8/layout/hList1"/>
    <dgm:cxn modelId="{6DF1D00D-B676-4118-96D9-6289530C3A22}" srcId="{8D75AD20-3180-4DE7-9138-F6CCFC94C2F3}" destId="{79D36E78-7E3C-46A0-B545-C293B348DD63}" srcOrd="3" destOrd="0" parTransId="{0ABD6641-D783-48B6-900E-9C335DA80F64}" sibTransId="{363EAD04-42C2-4835-821E-B53068299611}"/>
    <dgm:cxn modelId="{FA6149CA-1F4C-4DAD-9139-EF9A5EC0B101}" srcId="{4F7948AC-8F33-4B9B-8063-98CB762F5E14}" destId="{051B070E-D188-41F8-8349-AC5187DC0412}" srcOrd="0" destOrd="0" parTransId="{A66BD797-05E7-4F24-B14D-BF2E698067B1}" sibTransId="{E9828EA6-EB7A-4552-9059-8718C0CF49AB}"/>
    <dgm:cxn modelId="{E22299A6-4FFB-0746-8825-52071A6C09FD}" type="presOf" srcId="{A0E0F76A-344E-491B-A3C4-A1A4F314497B}" destId="{9383EBB5-E464-4844-AAE5-B7A185FB385B}" srcOrd="0" destOrd="2" presId="urn:microsoft.com/office/officeart/2005/8/layout/hList1"/>
    <dgm:cxn modelId="{795729B4-3DBC-4805-87B7-0DD7EE289520}" srcId="{5CDC0894-BB38-4A7C-B555-B24D8D6F0EE2}" destId="{183A3270-99CC-4363-8D40-F09F70D8634E}" srcOrd="0" destOrd="0" parTransId="{D485CBE2-0046-4693-B384-4AD8374FD713}" sibTransId="{240737EF-14E1-4F80-B875-A3E46F4B124D}"/>
    <dgm:cxn modelId="{5490C2B2-E371-D446-9A29-E92D6550BD46}" type="presOf" srcId="{E1A9CF1C-9ED1-459E-8122-6EE1AC110185}" destId="{9383EBB5-E464-4844-AAE5-B7A185FB385B}" srcOrd="0" destOrd="1" presId="urn:microsoft.com/office/officeart/2005/8/layout/hList1"/>
    <dgm:cxn modelId="{18DA336B-8162-4EE7-B040-49DFC93BBF81}" srcId="{A148C9C2-14D6-4840-86A0-01D9D7A32309}" destId="{8D75AD20-3180-4DE7-9138-F6CCFC94C2F3}" srcOrd="0" destOrd="0" parTransId="{5D8BEC8F-2765-43DC-BC54-099EE5567BDC}" sibTransId="{BF888B7D-A95E-4983-9131-9CEB936A8DDD}"/>
    <dgm:cxn modelId="{B5E9924B-4746-9940-ABA7-8589FE9F8EC9}" type="presOf" srcId="{FE6C4B3E-1A8D-4D69-BBF5-657BBFE6DAFB}" destId="{410A815C-645A-4E3E-95E8-C2D46D4A98C5}" srcOrd="0" destOrd="3" presId="urn:microsoft.com/office/officeart/2005/8/layout/hList1"/>
    <dgm:cxn modelId="{C876EADB-D328-49EE-BAAF-D759E53D5A8E}" srcId="{8D75AD20-3180-4DE7-9138-F6CCFC94C2F3}" destId="{E1A9CF1C-9ED1-459E-8122-6EE1AC110185}" srcOrd="1" destOrd="0" parTransId="{54E00116-8384-47F8-BEEB-05D5F20E9F4C}" sibTransId="{3512790D-B855-4218-8546-D2FF45F3E249}"/>
    <dgm:cxn modelId="{283B0F71-F4AF-1741-836B-B089743E3A9C}" type="presOf" srcId="{4F7948AC-8F33-4B9B-8063-98CB762F5E14}" destId="{410A815C-645A-4E3E-95E8-C2D46D4A98C5}" srcOrd="0" destOrd="1" presId="urn:microsoft.com/office/officeart/2005/8/layout/hList1"/>
    <dgm:cxn modelId="{50C66E15-F60D-9649-B336-225BC90881BB}" type="presParOf" srcId="{8978A400-7527-4FF1-A3F6-3790AB7A4341}" destId="{0E828782-0245-45E1-B5DB-DE1FA647A806}" srcOrd="0" destOrd="0" presId="urn:microsoft.com/office/officeart/2005/8/layout/hList1"/>
    <dgm:cxn modelId="{DEA44F4D-2F61-594E-A7C6-6EB3DACAC262}" type="presParOf" srcId="{0E828782-0245-45E1-B5DB-DE1FA647A806}" destId="{330C7F71-E815-4B1A-909C-FB68A3FB34D2}" srcOrd="0" destOrd="0" presId="urn:microsoft.com/office/officeart/2005/8/layout/hList1"/>
    <dgm:cxn modelId="{026E0A18-66E1-FF44-8718-C907D00FCC9A}" type="presParOf" srcId="{0E828782-0245-45E1-B5DB-DE1FA647A806}" destId="{9383EBB5-E464-4844-AAE5-B7A185FB385B}" srcOrd="1" destOrd="0" presId="urn:microsoft.com/office/officeart/2005/8/layout/hList1"/>
    <dgm:cxn modelId="{D16ED09F-A4D8-2D4D-8725-7807F67E57C6}" type="presParOf" srcId="{8978A400-7527-4FF1-A3F6-3790AB7A4341}" destId="{4DBB325E-58A0-445E-A3D1-36028FF8033F}" srcOrd="1" destOrd="0" presId="urn:microsoft.com/office/officeart/2005/8/layout/hList1"/>
    <dgm:cxn modelId="{A41172A0-E766-B44E-9D0E-298DB3EEAF7F}" type="presParOf" srcId="{8978A400-7527-4FF1-A3F6-3790AB7A4341}" destId="{DB6B5B6A-23B3-4DCD-BB0D-58B75E2B7FA8}" srcOrd="2" destOrd="0" presId="urn:microsoft.com/office/officeart/2005/8/layout/hList1"/>
    <dgm:cxn modelId="{E9FD6B56-B2C1-3441-8C73-7BF80A02F84B}" type="presParOf" srcId="{DB6B5B6A-23B3-4DCD-BB0D-58B75E2B7FA8}" destId="{3A0F9A89-0005-4A43-86C6-FBB114349824}" srcOrd="0" destOrd="0" presId="urn:microsoft.com/office/officeart/2005/8/layout/hList1"/>
    <dgm:cxn modelId="{D9D83D30-5313-064F-B895-66B5DB245EF6}" type="presParOf" srcId="{DB6B5B6A-23B3-4DCD-BB0D-58B75E2B7FA8}" destId="{410A815C-645A-4E3E-95E8-C2D46D4A98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58B13-A878-435B-8240-F5F3B1813C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1B907F-C324-4475-AB0D-6B7BD8F4E668}">
      <dgm:prSet phldrT="[Text]"/>
      <dgm:spPr/>
      <dgm:t>
        <a:bodyPr/>
        <a:lstStyle/>
        <a:p>
          <a:r>
            <a:rPr lang="en-US" dirty="0" smtClean="0"/>
            <a:t>Bankruptcy</a:t>
          </a:r>
          <a:endParaRPr lang="en-US" dirty="0"/>
        </a:p>
      </dgm:t>
    </dgm:pt>
    <dgm:pt modelId="{920BA9A2-AF4D-4D39-AAB7-89E5E3165592}" type="parTrans" cxnId="{AD1E07BA-4AEE-4680-8915-DC270675BE07}">
      <dgm:prSet/>
      <dgm:spPr/>
      <dgm:t>
        <a:bodyPr/>
        <a:lstStyle/>
        <a:p>
          <a:endParaRPr lang="en-US"/>
        </a:p>
      </dgm:t>
    </dgm:pt>
    <dgm:pt modelId="{66DDF64E-05B5-4058-9CF4-E46DCF519224}" type="sibTrans" cxnId="{AD1E07BA-4AEE-4680-8915-DC270675BE07}">
      <dgm:prSet/>
      <dgm:spPr/>
      <dgm:t>
        <a:bodyPr/>
        <a:lstStyle/>
        <a:p>
          <a:endParaRPr lang="en-US"/>
        </a:p>
      </dgm:t>
    </dgm:pt>
    <dgm:pt modelId="{531FF656-BB3D-4A81-90BD-EBFFDD993684}">
      <dgm:prSet phldrT="[Text]"/>
      <dgm:spPr/>
      <dgm:t>
        <a:bodyPr/>
        <a:lstStyle/>
        <a:p>
          <a:r>
            <a:rPr lang="en-US" dirty="0" smtClean="0"/>
            <a:t>Caused by deficit spending</a:t>
          </a:r>
          <a:endParaRPr lang="en-US" dirty="0"/>
        </a:p>
      </dgm:t>
    </dgm:pt>
    <dgm:pt modelId="{BFBC5404-81E3-4954-9DCF-BF22826FB3DD}" type="parTrans" cxnId="{4B8D8F62-0581-48D4-9ADA-B12C1A7702A8}">
      <dgm:prSet/>
      <dgm:spPr/>
      <dgm:t>
        <a:bodyPr/>
        <a:lstStyle/>
        <a:p>
          <a:endParaRPr lang="en-US"/>
        </a:p>
      </dgm:t>
    </dgm:pt>
    <dgm:pt modelId="{53DE5D5E-B58A-4953-A9EF-37A393529789}" type="sibTrans" cxnId="{4B8D8F62-0581-48D4-9ADA-B12C1A7702A8}">
      <dgm:prSet/>
      <dgm:spPr/>
      <dgm:t>
        <a:bodyPr/>
        <a:lstStyle/>
        <a:p>
          <a:endParaRPr lang="en-US"/>
        </a:p>
      </dgm:t>
    </dgm:pt>
    <dgm:pt modelId="{8178765B-F51A-4AE0-BAE1-2EF220F38EA0}">
      <dgm:prSet phldrT="[Text]"/>
      <dgm:spPr/>
      <dgm:t>
        <a:bodyPr/>
        <a:lstStyle/>
        <a:p>
          <a:r>
            <a:rPr lang="en-US" dirty="0" smtClean="0"/>
            <a:t>Financial ministers (Turgot, Necker, </a:t>
          </a:r>
          <a:r>
            <a:rPr lang="en-US" dirty="0" err="1" smtClean="0"/>
            <a:t>Calonne</a:t>
          </a:r>
          <a:r>
            <a:rPr lang="en-US" dirty="0" smtClean="0"/>
            <a:t>) proposed changes</a:t>
          </a:r>
          <a:endParaRPr lang="en-US" dirty="0"/>
        </a:p>
      </dgm:t>
    </dgm:pt>
    <dgm:pt modelId="{37CE5898-7B43-4DE6-B918-2CAC08D56582}" type="parTrans" cxnId="{BA16D477-7677-4626-B2AD-2A695E2FC276}">
      <dgm:prSet/>
      <dgm:spPr/>
      <dgm:t>
        <a:bodyPr/>
        <a:lstStyle/>
        <a:p>
          <a:endParaRPr lang="en-US"/>
        </a:p>
      </dgm:t>
    </dgm:pt>
    <dgm:pt modelId="{3D9A3DE0-91B2-47F1-8F18-A781C37DB139}" type="sibTrans" cxnId="{BA16D477-7677-4626-B2AD-2A695E2FC276}">
      <dgm:prSet/>
      <dgm:spPr/>
      <dgm:t>
        <a:bodyPr/>
        <a:lstStyle/>
        <a:p>
          <a:endParaRPr lang="en-US"/>
        </a:p>
      </dgm:t>
    </dgm:pt>
    <dgm:pt modelId="{0DD0B090-DC33-433B-9F92-EE2EB62A10F3}">
      <dgm:prSet phldrT="[Text]"/>
      <dgm:spPr/>
      <dgm:t>
        <a:bodyPr/>
        <a:lstStyle/>
        <a:p>
          <a:r>
            <a:rPr lang="en-US" dirty="0" smtClean="0"/>
            <a:t>Great Fear</a:t>
          </a:r>
          <a:endParaRPr lang="en-US" dirty="0"/>
        </a:p>
      </dgm:t>
    </dgm:pt>
    <dgm:pt modelId="{DE7FAEFF-C633-4B19-83FA-FA42A11EF001}" type="parTrans" cxnId="{CE4FBA72-694C-4112-B806-C3C38791514E}">
      <dgm:prSet/>
      <dgm:spPr/>
      <dgm:t>
        <a:bodyPr/>
        <a:lstStyle/>
        <a:p>
          <a:endParaRPr lang="en-US"/>
        </a:p>
      </dgm:t>
    </dgm:pt>
    <dgm:pt modelId="{8D42D25B-C831-42E2-8F72-36E1A03091B4}" type="sibTrans" cxnId="{CE4FBA72-694C-4112-B806-C3C38791514E}">
      <dgm:prSet/>
      <dgm:spPr/>
      <dgm:t>
        <a:bodyPr/>
        <a:lstStyle/>
        <a:p>
          <a:endParaRPr lang="en-US"/>
        </a:p>
      </dgm:t>
    </dgm:pt>
    <dgm:pt modelId="{3D8927F6-3DB2-456D-AF4E-2152301892F6}">
      <dgm:prSet phldrT="[Text]"/>
      <dgm:spPr/>
      <dgm:t>
        <a:bodyPr/>
        <a:lstStyle/>
        <a:p>
          <a:r>
            <a:rPr lang="en-US" dirty="0" smtClean="0"/>
            <a:t>Worst famine in memory</a:t>
          </a:r>
          <a:endParaRPr lang="en-US" dirty="0"/>
        </a:p>
      </dgm:t>
    </dgm:pt>
    <dgm:pt modelId="{65D94F7C-40A7-4C89-9C58-B7B3C99FB77D}" type="parTrans" cxnId="{63BE52BB-B24D-42C1-B5AC-BE3646C6F961}">
      <dgm:prSet/>
      <dgm:spPr/>
      <dgm:t>
        <a:bodyPr/>
        <a:lstStyle/>
        <a:p>
          <a:endParaRPr lang="en-US"/>
        </a:p>
      </dgm:t>
    </dgm:pt>
    <dgm:pt modelId="{E0C06E67-F84A-403E-A384-7AB13AEE461C}" type="sibTrans" cxnId="{63BE52BB-B24D-42C1-B5AC-BE3646C6F961}">
      <dgm:prSet/>
      <dgm:spPr/>
      <dgm:t>
        <a:bodyPr/>
        <a:lstStyle/>
        <a:p>
          <a:endParaRPr lang="en-US"/>
        </a:p>
      </dgm:t>
    </dgm:pt>
    <dgm:pt modelId="{88FBE601-E232-4DAA-8CE7-0E36F290D03E}">
      <dgm:prSet phldrT="[Text]"/>
      <dgm:spPr/>
      <dgm:t>
        <a:bodyPr/>
        <a:lstStyle/>
        <a:p>
          <a:r>
            <a:rPr lang="en-US" i="1" dirty="0" smtClean="0"/>
            <a:t>Estates-General</a:t>
          </a:r>
          <a:endParaRPr lang="en-US" i="1" dirty="0"/>
        </a:p>
      </dgm:t>
    </dgm:pt>
    <dgm:pt modelId="{672C54C7-6D5E-44CC-BD7C-7EA60FF3009E}" type="parTrans" cxnId="{1A8D26C9-2576-4235-8C34-A4E535370026}">
      <dgm:prSet/>
      <dgm:spPr/>
      <dgm:t>
        <a:bodyPr/>
        <a:lstStyle/>
        <a:p>
          <a:endParaRPr lang="en-US"/>
        </a:p>
      </dgm:t>
    </dgm:pt>
    <dgm:pt modelId="{8795D6E4-4952-496C-B89A-E4FC377A166F}" type="sibTrans" cxnId="{1A8D26C9-2576-4235-8C34-A4E535370026}">
      <dgm:prSet/>
      <dgm:spPr/>
      <dgm:t>
        <a:bodyPr/>
        <a:lstStyle/>
        <a:p>
          <a:endParaRPr lang="en-US"/>
        </a:p>
      </dgm:t>
    </dgm:pt>
    <dgm:pt modelId="{77DFA975-6092-460F-BB31-B2EFE31C4D99}">
      <dgm:prSet phldrT="[Text]"/>
      <dgm:spPr/>
      <dgm:t>
        <a:bodyPr/>
        <a:lstStyle/>
        <a:p>
          <a:r>
            <a:rPr lang="en-US" dirty="0" smtClean="0"/>
            <a:t>Louis XVI had no choice but to call for a meeting of the </a:t>
          </a:r>
          <a:r>
            <a:rPr lang="en-US" b="1" i="1" dirty="0" smtClean="0"/>
            <a:t>Estates-General </a:t>
          </a:r>
          <a:r>
            <a:rPr lang="en-US" dirty="0" smtClean="0"/>
            <a:t>to find a solution to the bankruptcy problem</a:t>
          </a:r>
          <a:endParaRPr lang="en-US" dirty="0"/>
        </a:p>
      </dgm:t>
    </dgm:pt>
    <dgm:pt modelId="{FFBEA906-F889-481D-A47C-9F8991030585}" type="parTrans" cxnId="{B51A617C-6C71-4375-A176-65BC083B5587}">
      <dgm:prSet/>
      <dgm:spPr/>
      <dgm:t>
        <a:bodyPr/>
        <a:lstStyle/>
        <a:p>
          <a:endParaRPr lang="en-US"/>
        </a:p>
      </dgm:t>
    </dgm:pt>
    <dgm:pt modelId="{D43833E8-2AD4-4EF4-9E1F-F3BEF21CCE6E}" type="sibTrans" cxnId="{B51A617C-6C71-4375-A176-65BC083B5587}">
      <dgm:prSet/>
      <dgm:spPr/>
      <dgm:t>
        <a:bodyPr/>
        <a:lstStyle/>
        <a:p>
          <a:endParaRPr lang="en-US"/>
        </a:p>
      </dgm:t>
    </dgm:pt>
    <dgm:pt modelId="{D6B15F41-5E96-455A-85CE-23E5BC0425E9}">
      <dgm:prSet phldrT="[Text]"/>
      <dgm:spPr/>
      <dgm:t>
        <a:bodyPr/>
        <a:lstStyle/>
        <a:p>
          <a:r>
            <a:rPr lang="en-US" dirty="0" smtClean="0"/>
            <a:t>Had not met since 1614</a:t>
          </a:r>
          <a:endParaRPr lang="en-US" dirty="0"/>
        </a:p>
      </dgm:t>
    </dgm:pt>
    <dgm:pt modelId="{71946B9E-82D9-4CB4-BA80-E47BB296D0C7}" type="parTrans" cxnId="{3757C9C0-CBF3-42AB-902E-0DBD813323B1}">
      <dgm:prSet/>
      <dgm:spPr/>
      <dgm:t>
        <a:bodyPr/>
        <a:lstStyle/>
        <a:p>
          <a:endParaRPr lang="en-US"/>
        </a:p>
      </dgm:t>
    </dgm:pt>
    <dgm:pt modelId="{1C616D48-5F8A-4265-9623-D0C288D17BE2}" type="sibTrans" cxnId="{3757C9C0-CBF3-42AB-902E-0DBD813323B1}">
      <dgm:prSet/>
      <dgm:spPr/>
      <dgm:t>
        <a:bodyPr/>
        <a:lstStyle/>
        <a:p>
          <a:endParaRPr lang="en-US"/>
        </a:p>
      </dgm:t>
    </dgm:pt>
    <dgm:pt modelId="{91B1D41A-2CF8-4B9C-8B54-AFACD53C3E3D}">
      <dgm:prSet phldrT="[Text]"/>
      <dgm:spPr/>
      <dgm:t>
        <a:bodyPr/>
        <a:lstStyle/>
        <a:p>
          <a:r>
            <a:rPr lang="en-US" dirty="0" smtClean="0"/>
            <a:t>But these were rejected</a:t>
          </a:r>
          <a:endParaRPr lang="en-US" dirty="0"/>
        </a:p>
      </dgm:t>
    </dgm:pt>
    <dgm:pt modelId="{FF3AB01F-2C9A-4891-B825-A071E4D31810}" type="parTrans" cxnId="{B7567ABA-B74C-4C89-8B2B-A7C7296705BF}">
      <dgm:prSet/>
      <dgm:spPr/>
      <dgm:t>
        <a:bodyPr/>
        <a:lstStyle/>
        <a:p>
          <a:endParaRPr lang="en-US"/>
        </a:p>
      </dgm:t>
    </dgm:pt>
    <dgm:pt modelId="{552D6675-9BEC-47B8-8DE2-4152F14B4883}" type="sibTrans" cxnId="{B7567ABA-B74C-4C89-8B2B-A7C7296705BF}">
      <dgm:prSet/>
      <dgm:spPr/>
      <dgm:t>
        <a:bodyPr/>
        <a:lstStyle/>
        <a:p>
          <a:endParaRPr lang="en-US"/>
        </a:p>
      </dgm:t>
    </dgm:pt>
    <dgm:pt modelId="{422F3E55-5E62-4CA0-8453-0F3D0F3D2839}">
      <dgm:prSet phldrT="[Text]"/>
      <dgm:spPr/>
      <dgm:t>
        <a:bodyPr/>
        <a:lstStyle/>
        <a:p>
          <a:r>
            <a:rPr lang="en-US" dirty="0" smtClean="0"/>
            <a:t>Assembly of Notables voted down taxation for the nobility in 1787</a:t>
          </a:r>
          <a:endParaRPr lang="en-US" dirty="0"/>
        </a:p>
      </dgm:t>
    </dgm:pt>
    <dgm:pt modelId="{CC0C5287-CF34-43A8-BCF0-0485644D1A41}" type="parTrans" cxnId="{7003FC44-EF7E-4F15-B530-3106778976CD}">
      <dgm:prSet/>
      <dgm:spPr/>
      <dgm:t>
        <a:bodyPr/>
        <a:lstStyle/>
        <a:p>
          <a:endParaRPr lang="en-US"/>
        </a:p>
      </dgm:t>
    </dgm:pt>
    <dgm:pt modelId="{43FE4C18-E593-4B7F-B5CE-3FEE10FFE0CD}" type="sibTrans" cxnId="{7003FC44-EF7E-4F15-B530-3106778976CD}">
      <dgm:prSet/>
      <dgm:spPr/>
      <dgm:t>
        <a:bodyPr/>
        <a:lstStyle/>
        <a:p>
          <a:endParaRPr lang="en-US"/>
        </a:p>
      </dgm:t>
    </dgm:pt>
    <dgm:pt modelId="{177636B1-F763-40EF-BA91-34E8748570B4}">
      <dgm:prSet phldrT="[Text]"/>
      <dgm:spPr/>
      <dgm:t>
        <a:bodyPr/>
        <a:lstStyle/>
        <a:p>
          <a:r>
            <a:rPr lang="en-US" dirty="0" smtClean="0"/>
            <a:t>Hungry, impoverished peasants feared that nobles at Estates-General were seeking greater privileges</a:t>
          </a:r>
          <a:endParaRPr lang="en-US" dirty="0"/>
        </a:p>
      </dgm:t>
    </dgm:pt>
    <dgm:pt modelId="{4524C0BA-61B3-4F19-9B31-664A2308BF67}" type="parTrans" cxnId="{73EA9ED3-D8F0-4BEA-97DA-E9D6D6CB06F3}">
      <dgm:prSet/>
      <dgm:spPr/>
      <dgm:t>
        <a:bodyPr/>
        <a:lstStyle/>
        <a:p>
          <a:endParaRPr lang="en-US"/>
        </a:p>
      </dgm:t>
    </dgm:pt>
    <dgm:pt modelId="{FD322083-347B-45B2-B0D2-9241773BFA6C}" type="sibTrans" cxnId="{73EA9ED3-D8F0-4BEA-97DA-E9D6D6CB06F3}">
      <dgm:prSet/>
      <dgm:spPr/>
      <dgm:t>
        <a:bodyPr/>
        <a:lstStyle/>
        <a:p>
          <a:endParaRPr lang="en-US"/>
        </a:p>
      </dgm:t>
    </dgm:pt>
    <dgm:pt modelId="{B2E94396-C04C-4CBA-8A35-4269E33699C9}">
      <dgm:prSet phldrT="[Text]"/>
      <dgm:spPr/>
      <dgm:t>
        <a:bodyPr/>
        <a:lstStyle/>
        <a:p>
          <a:r>
            <a:rPr lang="en-US" dirty="0" smtClean="0"/>
            <a:t>Attacks on nobles occurred throughout the country in 1789</a:t>
          </a:r>
          <a:endParaRPr lang="en-US" dirty="0"/>
        </a:p>
      </dgm:t>
    </dgm:pt>
    <dgm:pt modelId="{D9C84AA4-8EE7-4ECE-8EE7-7A38ABD63A4C}" type="parTrans" cxnId="{57CFBF24-1D99-4D02-916E-4CA259FD2347}">
      <dgm:prSet/>
      <dgm:spPr/>
      <dgm:t>
        <a:bodyPr/>
        <a:lstStyle/>
        <a:p>
          <a:endParaRPr lang="en-US"/>
        </a:p>
      </dgm:t>
    </dgm:pt>
    <dgm:pt modelId="{D96EBC5F-9679-457D-931E-6A58D911B745}" type="sibTrans" cxnId="{57CFBF24-1D99-4D02-916E-4CA259FD2347}">
      <dgm:prSet/>
      <dgm:spPr/>
      <dgm:t>
        <a:bodyPr/>
        <a:lstStyle/>
        <a:p>
          <a:endParaRPr lang="en-US"/>
        </a:p>
      </dgm:t>
    </dgm:pt>
    <dgm:pt modelId="{3266D4AF-4861-4095-A848-35F3F637D3D2}">
      <dgm:prSet phldrT="[Text]"/>
      <dgm:spPr/>
      <dgm:t>
        <a:bodyPr/>
        <a:lstStyle/>
        <a:p>
          <a:r>
            <a:rPr lang="en-US" dirty="0" smtClean="0"/>
            <a:t>All three estates</a:t>
          </a:r>
          <a:endParaRPr lang="en-US" dirty="0"/>
        </a:p>
      </dgm:t>
    </dgm:pt>
    <dgm:pt modelId="{51EA2ACF-AC77-4412-A70A-2C6EE0C1DC8E}" type="parTrans" cxnId="{59FDEA5A-C30B-4104-837D-20A9ED628BF0}">
      <dgm:prSet/>
      <dgm:spPr/>
      <dgm:t>
        <a:bodyPr/>
        <a:lstStyle/>
        <a:p>
          <a:endParaRPr lang="en-US"/>
        </a:p>
      </dgm:t>
    </dgm:pt>
    <dgm:pt modelId="{173CF01A-5975-410F-B22A-F2D7507F99A1}" type="sibTrans" cxnId="{59FDEA5A-C30B-4104-837D-20A9ED628BF0}">
      <dgm:prSet/>
      <dgm:spPr/>
      <dgm:t>
        <a:bodyPr/>
        <a:lstStyle/>
        <a:p>
          <a:endParaRPr lang="en-US"/>
        </a:p>
      </dgm:t>
    </dgm:pt>
    <dgm:pt modelId="{38B05E36-6E9F-4BAA-9F58-421D693F9CBB}">
      <dgm:prSet phldrT="[Text]"/>
      <dgm:spPr/>
      <dgm:t>
        <a:bodyPr/>
        <a:lstStyle/>
        <a:p>
          <a:r>
            <a:rPr lang="en-US" dirty="0" smtClean="0"/>
            <a:t>Set in motion a series of events which resulted in the abolition of the monarchy and a completely new socio-political system for France</a:t>
          </a:r>
          <a:endParaRPr lang="en-US" dirty="0"/>
        </a:p>
      </dgm:t>
    </dgm:pt>
    <dgm:pt modelId="{8AF9F3DF-567C-4833-A8BD-B7B2387A0F6E}" type="parTrans" cxnId="{0D59A12C-314E-4163-9F4B-0E9BEBFCF134}">
      <dgm:prSet/>
      <dgm:spPr/>
      <dgm:t>
        <a:bodyPr/>
        <a:lstStyle/>
        <a:p>
          <a:endParaRPr lang="en-US"/>
        </a:p>
      </dgm:t>
    </dgm:pt>
    <dgm:pt modelId="{4A89AB28-2EDC-42B8-B798-E79DFF83616B}" type="sibTrans" cxnId="{0D59A12C-314E-4163-9F4B-0E9BEBFCF134}">
      <dgm:prSet/>
      <dgm:spPr/>
      <dgm:t>
        <a:bodyPr/>
        <a:lstStyle/>
        <a:p>
          <a:endParaRPr lang="en-US"/>
        </a:p>
      </dgm:t>
    </dgm:pt>
    <dgm:pt modelId="{E87429CF-E870-4961-90BE-9740973421CE}" type="pres">
      <dgm:prSet presAssocID="{C3058B13-A878-435B-8240-F5F3B1813CB3}" presName="Name0" presStyleCnt="0">
        <dgm:presLayoutVars>
          <dgm:dir/>
          <dgm:animLvl val="lvl"/>
          <dgm:resizeHandles val="exact"/>
        </dgm:presLayoutVars>
      </dgm:prSet>
      <dgm:spPr/>
      <dgm:t>
        <a:bodyPr/>
        <a:lstStyle/>
        <a:p>
          <a:endParaRPr lang="en-US"/>
        </a:p>
      </dgm:t>
    </dgm:pt>
    <dgm:pt modelId="{F6778E00-4EB6-4363-8ACD-7C8BB95810CF}" type="pres">
      <dgm:prSet presAssocID="{091B907F-C324-4475-AB0D-6B7BD8F4E668}" presName="composite" presStyleCnt="0"/>
      <dgm:spPr/>
    </dgm:pt>
    <dgm:pt modelId="{A235E8D6-BE17-42BF-8D4B-45AD07A5CD94}" type="pres">
      <dgm:prSet presAssocID="{091B907F-C324-4475-AB0D-6B7BD8F4E668}" presName="parTx" presStyleLbl="alignNode1" presStyleIdx="0" presStyleCnt="3">
        <dgm:presLayoutVars>
          <dgm:chMax val="0"/>
          <dgm:chPref val="0"/>
          <dgm:bulletEnabled val="1"/>
        </dgm:presLayoutVars>
      </dgm:prSet>
      <dgm:spPr/>
      <dgm:t>
        <a:bodyPr/>
        <a:lstStyle/>
        <a:p>
          <a:endParaRPr lang="en-US"/>
        </a:p>
      </dgm:t>
    </dgm:pt>
    <dgm:pt modelId="{C9DD9B59-6F6A-481E-8622-1F04A079939E}" type="pres">
      <dgm:prSet presAssocID="{091B907F-C324-4475-AB0D-6B7BD8F4E668}" presName="desTx" presStyleLbl="alignAccFollowNode1" presStyleIdx="0" presStyleCnt="3">
        <dgm:presLayoutVars>
          <dgm:bulletEnabled val="1"/>
        </dgm:presLayoutVars>
      </dgm:prSet>
      <dgm:spPr/>
      <dgm:t>
        <a:bodyPr/>
        <a:lstStyle/>
        <a:p>
          <a:endParaRPr lang="en-US"/>
        </a:p>
      </dgm:t>
    </dgm:pt>
    <dgm:pt modelId="{EFEB70C3-A316-4FF3-A536-3547A1C90FDA}" type="pres">
      <dgm:prSet presAssocID="{66DDF64E-05B5-4058-9CF4-E46DCF519224}" presName="space" presStyleCnt="0"/>
      <dgm:spPr/>
    </dgm:pt>
    <dgm:pt modelId="{79B2132A-3C1A-47AF-935B-00BAF8864A58}" type="pres">
      <dgm:prSet presAssocID="{0DD0B090-DC33-433B-9F92-EE2EB62A10F3}" presName="composite" presStyleCnt="0"/>
      <dgm:spPr/>
    </dgm:pt>
    <dgm:pt modelId="{FBF50647-2364-405C-B654-B65A4C5A6A85}" type="pres">
      <dgm:prSet presAssocID="{0DD0B090-DC33-433B-9F92-EE2EB62A10F3}" presName="parTx" presStyleLbl="alignNode1" presStyleIdx="1" presStyleCnt="3">
        <dgm:presLayoutVars>
          <dgm:chMax val="0"/>
          <dgm:chPref val="0"/>
          <dgm:bulletEnabled val="1"/>
        </dgm:presLayoutVars>
      </dgm:prSet>
      <dgm:spPr/>
      <dgm:t>
        <a:bodyPr/>
        <a:lstStyle/>
        <a:p>
          <a:endParaRPr lang="en-US"/>
        </a:p>
      </dgm:t>
    </dgm:pt>
    <dgm:pt modelId="{D57DBFEF-6504-40E6-8BBD-79F6B55A4B89}" type="pres">
      <dgm:prSet presAssocID="{0DD0B090-DC33-433B-9F92-EE2EB62A10F3}" presName="desTx" presStyleLbl="alignAccFollowNode1" presStyleIdx="1" presStyleCnt="3">
        <dgm:presLayoutVars>
          <dgm:bulletEnabled val="1"/>
        </dgm:presLayoutVars>
      </dgm:prSet>
      <dgm:spPr/>
      <dgm:t>
        <a:bodyPr/>
        <a:lstStyle/>
        <a:p>
          <a:endParaRPr lang="en-US"/>
        </a:p>
      </dgm:t>
    </dgm:pt>
    <dgm:pt modelId="{5E815C11-3320-4244-9E31-D7A5E6B2817F}" type="pres">
      <dgm:prSet presAssocID="{8D42D25B-C831-42E2-8F72-36E1A03091B4}" presName="space" presStyleCnt="0"/>
      <dgm:spPr/>
    </dgm:pt>
    <dgm:pt modelId="{02C5E770-5F86-4E6B-BBFD-83F0F22C93D3}" type="pres">
      <dgm:prSet presAssocID="{88FBE601-E232-4DAA-8CE7-0E36F290D03E}" presName="composite" presStyleCnt="0"/>
      <dgm:spPr/>
    </dgm:pt>
    <dgm:pt modelId="{480580FF-79D2-4A56-93CD-1D36006DE103}" type="pres">
      <dgm:prSet presAssocID="{88FBE601-E232-4DAA-8CE7-0E36F290D03E}" presName="parTx" presStyleLbl="alignNode1" presStyleIdx="2" presStyleCnt="3">
        <dgm:presLayoutVars>
          <dgm:chMax val="0"/>
          <dgm:chPref val="0"/>
          <dgm:bulletEnabled val="1"/>
        </dgm:presLayoutVars>
      </dgm:prSet>
      <dgm:spPr/>
      <dgm:t>
        <a:bodyPr/>
        <a:lstStyle/>
        <a:p>
          <a:endParaRPr lang="en-US"/>
        </a:p>
      </dgm:t>
    </dgm:pt>
    <dgm:pt modelId="{2EE8E7D3-FE17-40CC-9782-B338ADAB8463}" type="pres">
      <dgm:prSet presAssocID="{88FBE601-E232-4DAA-8CE7-0E36F290D03E}" presName="desTx" presStyleLbl="alignAccFollowNode1" presStyleIdx="2" presStyleCnt="3">
        <dgm:presLayoutVars>
          <dgm:bulletEnabled val="1"/>
        </dgm:presLayoutVars>
      </dgm:prSet>
      <dgm:spPr/>
      <dgm:t>
        <a:bodyPr/>
        <a:lstStyle/>
        <a:p>
          <a:endParaRPr lang="en-US"/>
        </a:p>
      </dgm:t>
    </dgm:pt>
  </dgm:ptLst>
  <dgm:cxnLst>
    <dgm:cxn modelId="{CE4FBA72-694C-4112-B806-C3C38791514E}" srcId="{C3058B13-A878-435B-8240-F5F3B1813CB3}" destId="{0DD0B090-DC33-433B-9F92-EE2EB62A10F3}" srcOrd="1" destOrd="0" parTransId="{DE7FAEFF-C633-4B19-83FA-FA42A11EF001}" sibTransId="{8D42D25B-C831-42E2-8F72-36E1A03091B4}"/>
    <dgm:cxn modelId="{57CFBF24-1D99-4D02-916E-4CA259FD2347}" srcId="{0DD0B090-DC33-433B-9F92-EE2EB62A10F3}" destId="{B2E94396-C04C-4CBA-8A35-4269E33699C9}" srcOrd="2" destOrd="0" parTransId="{D9C84AA4-8EE7-4ECE-8EE7-7A38ABD63A4C}" sibTransId="{D96EBC5F-9679-457D-931E-6A58D911B745}"/>
    <dgm:cxn modelId="{C54AF639-0EEF-7E4F-9571-5EC48EA8273E}" type="presOf" srcId="{88FBE601-E232-4DAA-8CE7-0E36F290D03E}" destId="{480580FF-79D2-4A56-93CD-1D36006DE103}" srcOrd="0" destOrd="0" presId="urn:microsoft.com/office/officeart/2005/8/layout/hList1"/>
    <dgm:cxn modelId="{B51A617C-6C71-4375-A176-65BC083B5587}" srcId="{88FBE601-E232-4DAA-8CE7-0E36F290D03E}" destId="{77DFA975-6092-460F-BB31-B2EFE31C4D99}" srcOrd="0" destOrd="0" parTransId="{FFBEA906-F889-481D-A47C-9F8991030585}" sibTransId="{D43833E8-2AD4-4EF4-9E1F-F3BEF21CCE6E}"/>
    <dgm:cxn modelId="{59FDEA5A-C30B-4104-837D-20A9ED628BF0}" srcId="{77DFA975-6092-460F-BB31-B2EFE31C4D99}" destId="{3266D4AF-4861-4095-A848-35F3F637D3D2}" srcOrd="0" destOrd="0" parTransId="{51EA2ACF-AC77-4412-A70A-2C6EE0C1DC8E}" sibTransId="{173CF01A-5975-410F-B22A-F2D7507F99A1}"/>
    <dgm:cxn modelId="{1A8D26C9-2576-4235-8C34-A4E535370026}" srcId="{C3058B13-A878-435B-8240-F5F3B1813CB3}" destId="{88FBE601-E232-4DAA-8CE7-0E36F290D03E}" srcOrd="2" destOrd="0" parTransId="{672C54C7-6D5E-44CC-BD7C-7EA60FF3009E}" sibTransId="{8795D6E4-4952-496C-B89A-E4FC377A166F}"/>
    <dgm:cxn modelId="{AF9BB374-B899-E247-BFFE-7A179F9F0137}" type="presOf" srcId="{091B907F-C324-4475-AB0D-6B7BD8F4E668}" destId="{A235E8D6-BE17-42BF-8D4B-45AD07A5CD94}" srcOrd="0" destOrd="0" presId="urn:microsoft.com/office/officeart/2005/8/layout/hList1"/>
    <dgm:cxn modelId="{58522016-529D-394E-B922-0CD752115A08}" type="presOf" srcId="{8178765B-F51A-4AE0-BAE1-2EF220F38EA0}" destId="{C9DD9B59-6F6A-481E-8622-1F04A079939E}" srcOrd="0" destOrd="1" presId="urn:microsoft.com/office/officeart/2005/8/layout/hList1"/>
    <dgm:cxn modelId="{2058947E-71ED-964A-94F2-5A3BAA93A971}" type="presOf" srcId="{91B1D41A-2CF8-4B9C-8B54-AFACD53C3E3D}" destId="{C9DD9B59-6F6A-481E-8622-1F04A079939E}" srcOrd="0" destOrd="2" presId="urn:microsoft.com/office/officeart/2005/8/layout/hList1"/>
    <dgm:cxn modelId="{7003FC44-EF7E-4F15-B530-3106778976CD}" srcId="{091B907F-C324-4475-AB0D-6B7BD8F4E668}" destId="{422F3E55-5E62-4CA0-8453-0F3D0F3D2839}" srcOrd="2" destOrd="0" parTransId="{CC0C5287-CF34-43A8-BCF0-0485644D1A41}" sibTransId="{43FE4C18-E593-4B7F-B5CE-3FEE10FFE0CD}"/>
    <dgm:cxn modelId="{BA16D477-7677-4626-B2AD-2A695E2FC276}" srcId="{091B907F-C324-4475-AB0D-6B7BD8F4E668}" destId="{8178765B-F51A-4AE0-BAE1-2EF220F38EA0}" srcOrd="1" destOrd="0" parTransId="{37CE5898-7B43-4DE6-B918-2CAC08D56582}" sibTransId="{3D9A3DE0-91B2-47F1-8F18-A781C37DB139}"/>
    <dgm:cxn modelId="{74E7782C-B9D1-F74F-9EE4-03F7CF02F9E4}" type="presOf" srcId="{422F3E55-5E62-4CA0-8453-0F3D0F3D2839}" destId="{C9DD9B59-6F6A-481E-8622-1F04A079939E}" srcOrd="0" destOrd="3" presId="urn:microsoft.com/office/officeart/2005/8/layout/hList1"/>
    <dgm:cxn modelId="{0D59A12C-314E-4163-9F4B-0E9BEBFCF134}" srcId="{88FBE601-E232-4DAA-8CE7-0E36F290D03E}" destId="{38B05E36-6E9F-4BAA-9F58-421D693F9CBB}" srcOrd="2" destOrd="0" parTransId="{8AF9F3DF-567C-4833-A8BD-B7B2387A0F6E}" sibTransId="{4A89AB28-2EDC-42B8-B798-E79DFF83616B}"/>
    <dgm:cxn modelId="{CE2B380F-880F-814D-892A-5DF83625F150}" type="presOf" srcId="{77DFA975-6092-460F-BB31-B2EFE31C4D99}" destId="{2EE8E7D3-FE17-40CC-9782-B338ADAB8463}" srcOrd="0" destOrd="0" presId="urn:microsoft.com/office/officeart/2005/8/layout/hList1"/>
    <dgm:cxn modelId="{4C974FE1-2B5B-264B-9B4C-1730D4C35CD9}" type="presOf" srcId="{3D8927F6-3DB2-456D-AF4E-2152301892F6}" destId="{D57DBFEF-6504-40E6-8BBD-79F6B55A4B89}" srcOrd="0" destOrd="0" presId="urn:microsoft.com/office/officeart/2005/8/layout/hList1"/>
    <dgm:cxn modelId="{7FEB29DF-EDD7-CE44-BDD6-685ED22E3C32}" type="presOf" srcId="{B2E94396-C04C-4CBA-8A35-4269E33699C9}" destId="{D57DBFEF-6504-40E6-8BBD-79F6B55A4B89}" srcOrd="0" destOrd="2" presId="urn:microsoft.com/office/officeart/2005/8/layout/hList1"/>
    <dgm:cxn modelId="{26741F35-C9FC-584E-8AA2-DA92980F9253}" type="presOf" srcId="{38B05E36-6E9F-4BAA-9F58-421D693F9CBB}" destId="{2EE8E7D3-FE17-40CC-9782-B338ADAB8463}" srcOrd="0" destOrd="3" presId="urn:microsoft.com/office/officeart/2005/8/layout/hList1"/>
    <dgm:cxn modelId="{B212E673-FEB3-7F43-AA34-6710322C0DB2}" type="presOf" srcId="{C3058B13-A878-435B-8240-F5F3B1813CB3}" destId="{E87429CF-E870-4961-90BE-9740973421CE}" srcOrd="0" destOrd="0" presId="urn:microsoft.com/office/officeart/2005/8/layout/hList1"/>
    <dgm:cxn modelId="{B233412A-5A16-6F4F-A894-D017A66BE20E}" type="presOf" srcId="{0DD0B090-DC33-433B-9F92-EE2EB62A10F3}" destId="{FBF50647-2364-405C-B654-B65A4C5A6A85}" srcOrd="0" destOrd="0" presId="urn:microsoft.com/office/officeart/2005/8/layout/hList1"/>
    <dgm:cxn modelId="{AD1E07BA-4AEE-4680-8915-DC270675BE07}" srcId="{C3058B13-A878-435B-8240-F5F3B1813CB3}" destId="{091B907F-C324-4475-AB0D-6B7BD8F4E668}" srcOrd="0" destOrd="0" parTransId="{920BA9A2-AF4D-4D39-AAB7-89E5E3165592}" sibTransId="{66DDF64E-05B5-4058-9CF4-E46DCF519224}"/>
    <dgm:cxn modelId="{B7567ABA-B74C-4C89-8B2B-A7C7296705BF}" srcId="{8178765B-F51A-4AE0-BAE1-2EF220F38EA0}" destId="{91B1D41A-2CF8-4B9C-8B54-AFACD53C3E3D}" srcOrd="0" destOrd="0" parTransId="{FF3AB01F-2C9A-4891-B825-A071E4D31810}" sibTransId="{552D6675-9BEC-47B8-8DE2-4152F14B4883}"/>
    <dgm:cxn modelId="{87AAF73D-2BEA-0447-B82E-B273217B0F90}" type="presOf" srcId="{3266D4AF-4861-4095-A848-35F3F637D3D2}" destId="{2EE8E7D3-FE17-40CC-9782-B338ADAB8463}" srcOrd="0" destOrd="1" presId="urn:microsoft.com/office/officeart/2005/8/layout/hList1"/>
    <dgm:cxn modelId="{AA5DAECC-C238-544E-B7F7-74542212ED4E}" type="presOf" srcId="{531FF656-BB3D-4A81-90BD-EBFFDD993684}" destId="{C9DD9B59-6F6A-481E-8622-1F04A079939E}" srcOrd="0" destOrd="0" presId="urn:microsoft.com/office/officeart/2005/8/layout/hList1"/>
    <dgm:cxn modelId="{4B8D8F62-0581-48D4-9ADA-B12C1A7702A8}" srcId="{091B907F-C324-4475-AB0D-6B7BD8F4E668}" destId="{531FF656-BB3D-4A81-90BD-EBFFDD993684}" srcOrd="0" destOrd="0" parTransId="{BFBC5404-81E3-4954-9DCF-BF22826FB3DD}" sibTransId="{53DE5D5E-B58A-4953-A9EF-37A393529789}"/>
    <dgm:cxn modelId="{63BE52BB-B24D-42C1-B5AC-BE3646C6F961}" srcId="{0DD0B090-DC33-433B-9F92-EE2EB62A10F3}" destId="{3D8927F6-3DB2-456D-AF4E-2152301892F6}" srcOrd="0" destOrd="0" parTransId="{65D94F7C-40A7-4C89-9C58-B7B3C99FB77D}" sibTransId="{E0C06E67-F84A-403E-A384-7AB13AEE461C}"/>
    <dgm:cxn modelId="{26AE2F26-4050-EB4F-B358-646AF9D033BA}" type="presOf" srcId="{177636B1-F763-40EF-BA91-34E8748570B4}" destId="{D57DBFEF-6504-40E6-8BBD-79F6B55A4B89}" srcOrd="0" destOrd="1" presId="urn:microsoft.com/office/officeart/2005/8/layout/hList1"/>
    <dgm:cxn modelId="{73EA9ED3-D8F0-4BEA-97DA-E9D6D6CB06F3}" srcId="{0DD0B090-DC33-433B-9F92-EE2EB62A10F3}" destId="{177636B1-F763-40EF-BA91-34E8748570B4}" srcOrd="1" destOrd="0" parTransId="{4524C0BA-61B3-4F19-9B31-664A2308BF67}" sibTransId="{FD322083-347B-45B2-B0D2-9241773BFA6C}"/>
    <dgm:cxn modelId="{E383FC75-7704-1344-AC06-A29A8D396DEA}" type="presOf" srcId="{D6B15F41-5E96-455A-85CE-23E5BC0425E9}" destId="{2EE8E7D3-FE17-40CC-9782-B338ADAB8463}" srcOrd="0" destOrd="2" presId="urn:microsoft.com/office/officeart/2005/8/layout/hList1"/>
    <dgm:cxn modelId="{3757C9C0-CBF3-42AB-902E-0DBD813323B1}" srcId="{88FBE601-E232-4DAA-8CE7-0E36F290D03E}" destId="{D6B15F41-5E96-455A-85CE-23E5BC0425E9}" srcOrd="1" destOrd="0" parTransId="{71946B9E-82D9-4CB4-BA80-E47BB296D0C7}" sibTransId="{1C616D48-5F8A-4265-9623-D0C288D17BE2}"/>
    <dgm:cxn modelId="{544F1514-971A-984D-A6DC-0B5821B75D6B}" type="presParOf" srcId="{E87429CF-E870-4961-90BE-9740973421CE}" destId="{F6778E00-4EB6-4363-8ACD-7C8BB95810CF}" srcOrd="0" destOrd="0" presId="urn:microsoft.com/office/officeart/2005/8/layout/hList1"/>
    <dgm:cxn modelId="{91256A5D-7819-5442-8836-B473647EDF53}" type="presParOf" srcId="{F6778E00-4EB6-4363-8ACD-7C8BB95810CF}" destId="{A235E8D6-BE17-42BF-8D4B-45AD07A5CD94}" srcOrd="0" destOrd="0" presId="urn:microsoft.com/office/officeart/2005/8/layout/hList1"/>
    <dgm:cxn modelId="{1B08E682-10BB-5448-BB58-7801538A728E}" type="presParOf" srcId="{F6778E00-4EB6-4363-8ACD-7C8BB95810CF}" destId="{C9DD9B59-6F6A-481E-8622-1F04A079939E}" srcOrd="1" destOrd="0" presId="urn:microsoft.com/office/officeart/2005/8/layout/hList1"/>
    <dgm:cxn modelId="{B0F9D267-88AA-B342-BBC9-1C8EC8F88854}" type="presParOf" srcId="{E87429CF-E870-4961-90BE-9740973421CE}" destId="{EFEB70C3-A316-4FF3-A536-3547A1C90FDA}" srcOrd="1" destOrd="0" presId="urn:microsoft.com/office/officeart/2005/8/layout/hList1"/>
    <dgm:cxn modelId="{CAB04AAF-D462-4040-8435-4824C96038EF}" type="presParOf" srcId="{E87429CF-E870-4961-90BE-9740973421CE}" destId="{79B2132A-3C1A-47AF-935B-00BAF8864A58}" srcOrd="2" destOrd="0" presId="urn:microsoft.com/office/officeart/2005/8/layout/hList1"/>
    <dgm:cxn modelId="{ED89436E-04C3-8A40-9DAD-34A75062EFF7}" type="presParOf" srcId="{79B2132A-3C1A-47AF-935B-00BAF8864A58}" destId="{FBF50647-2364-405C-B654-B65A4C5A6A85}" srcOrd="0" destOrd="0" presId="urn:microsoft.com/office/officeart/2005/8/layout/hList1"/>
    <dgm:cxn modelId="{130E9E7F-FB3B-0144-B1D5-DDD0504B4D83}" type="presParOf" srcId="{79B2132A-3C1A-47AF-935B-00BAF8864A58}" destId="{D57DBFEF-6504-40E6-8BBD-79F6B55A4B89}" srcOrd="1" destOrd="0" presId="urn:microsoft.com/office/officeart/2005/8/layout/hList1"/>
    <dgm:cxn modelId="{D5B4896D-C655-7547-8132-72F3D2E5B768}" type="presParOf" srcId="{E87429CF-E870-4961-90BE-9740973421CE}" destId="{5E815C11-3320-4244-9E31-D7A5E6B2817F}" srcOrd="3" destOrd="0" presId="urn:microsoft.com/office/officeart/2005/8/layout/hList1"/>
    <dgm:cxn modelId="{B485E650-3FA6-404A-8C59-1E5F2D14B1ED}" type="presParOf" srcId="{E87429CF-E870-4961-90BE-9740973421CE}" destId="{02C5E770-5F86-4E6B-BBFD-83F0F22C93D3}" srcOrd="4" destOrd="0" presId="urn:microsoft.com/office/officeart/2005/8/layout/hList1"/>
    <dgm:cxn modelId="{B103C22F-1228-474D-95C1-B8E279DAC70F}" type="presParOf" srcId="{02C5E770-5F86-4E6B-BBFD-83F0F22C93D3}" destId="{480580FF-79D2-4A56-93CD-1D36006DE103}" srcOrd="0" destOrd="0" presId="urn:microsoft.com/office/officeart/2005/8/layout/hList1"/>
    <dgm:cxn modelId="{8C15EFE9-3B01-7B4E-B2E8-9DBA03678D07}" type="presParOf" srcId="{02C5E770-5F86-4E6B-BBFD-83F0F22C93D3}" destId="{2EE8E7D3-FE17-40CC-9782-B338ADAB84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C7F71-E815-4B1A-909C-FB68A3FB34D2}">
      <dsp:nvSpPr>
        <dsp:cNvPr id="0" name=""/>
        <dsp:cNvSpPr/>
      </dsp:nvSpPr>
      <dsp:spPr>
        <a:xfrm>
          <a:off x="40" y="78917"/>
          <a:ext cx="3845569" cy="8764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Everything previously discussed</a:t>
          </a:r>
          <a:endParaRPr lang="en-US" sz="2400" kern="1200" dirty="0"/>
        </a:p>
      </dsp:txBody>
      <dsp:txXfrm>
        <a:off x="40" y="78917"/>
        <a:ext cx="3845569" cy="876487"/>
      </dsp:txXfrm>
    </dsp:sp>
    <dsp:sp modelId="{9383EBB5-E464-4844-AAE5-B7A185FB385B}">
      <dsp:nvSpPr>
        <dsp:cNvPr id="0" name=""/>
        <dsp:cNvSpPr/>
      </dsp:nvSpPr>
      <dsp:spPr>
        <a:xfrm>
          <a:off x="40" y="955405"/>
          <a:ext cx="3845569" cy="3491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Absolutism</a:t>
          </a:r>
          <a:endParaRPr lang="en-US" sz="2400" kern="1200" dirty="0"/>
        </a:p>
        <a:p>
          <a:pPr marL="228600" lvl="1" indent="-228600" algn="l" defTabSz="1066800">
            <a:lnSpc>
              <a:spcPct val="90000"/>
            </a:lnSpc>
            <a:spcBef>
              <a:spcPct val="0"/>
            </a:spcBef>
            <a:spcAft>
              <a:spcPct val="15000"/>
            </a:spcAft>
            <a:buChar char="••"/>
          </a:pPr>
          <a:r>
            <a:rPr lang="en-US" sz="2400" kern="1200" dirty="0" smtClean="0"/>
            <a:t>Unjust socio-political system (Old Regime)</a:t>
          </a:r>
          <a:endParaRPr lang="en-US" sz="2400" kern="1200" dirty="0"/>
        </a:p>
        <a:p>
          <a:pPr marL="228600" lvl="1" indent="-228600" algn="l" defTabSz="1066800">
            <a:lnSpc>
              <a:spcPct val="90000"/>
            </a:lnSpc>
            <a:spcBef>
              <a:spcPct val="0"/>
            </a:spcBef>
            <a:spcAft>
              <a:spcPct val="15000"/>
            </a:spcAft>
            <a:buChar char="••"/>
          </a:pPr>
          <a:r>
            <a:rPr lang="en-US" sz="2400" kern="1200" dirty="0" smtClean="0"/>
            <a:t>Poor harvests which left peasant farmers with little money for taxes</a:t>
          </a:r>
          <a:endParaRPr lang="en-US" sz="2400" kern="1200" dirty="0"/>
        </a:p>
        <a:p>
          <a:pPr marL="228600" lvl="1" indent="-228600" algn="l" defTabSz="1066800">
            <a:lnSpc>
              <a:spcPct val="90000"/>
            </a:lnSpc>
            <a:spcBef>
              <a:spcPct val="0"/>
            </a:spcBef>
            <a:spcAft>
              <a:spcPct val="15000"/>
            </a:spcAft>
            <a:buChar char="••"/>
          </a:pPr>
          <a:r>
            <a:rPr lang="en-US" sz="2400" kern="1200" dirty="0" smtClean="0"/>
            <a:t>Influence of Enlightenment </a:t>
          </a:r>
          <a:r>
            <a:rPr lang="en-US" sz="2400" i="1" kern="1200" dirty="0" smtClean="0"/>
            <a:t>philosophers</a:t>
          </a:r>
          <a:endParaRPr lang="en-US" sz="2400" kern="1200" dirty="0"/>
        </a:p>
      </dsp:txBody>
      <dsp:txXfrm>
        <a:off x="40" y="955405"/>
        <a:ext cx="3845569" cy="3491640"/>
      </dsp:txXfrm>
    </dsp:sp>
    <dsp:sp modelId="{3A0F9A89-0005-4A43-86C6-FBB114349824}">
      <dsp:nvSpPr>
        <dsp:cNvPr id="0" name=""/>
        <dsp:cNvSpPr/>
      </dsp:nvSpPr>
      <dsp:spPr>
        <a:xfrm>
          <a:off x="4383989" y="26661"/>
          <a:ext cx="3845569" cy="8764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Also</a:t>
          </a:r>
          <a:endParaRPr lang="en-US" sz="2400" kern="1200" dirty="0"/>
        </a:p>
      </dsp:txBody>
      <dsp:txXfrm>
        <a:off x="4383989" y="26661"/>
        <a:ext cx="3845569" cy="876487"/>
      </dsp:txXfrm>
    </dsp:sp>
    <dsp:sp modelId="{410A815C-645A-4E3E-95E8-C2D46D4A98C5}">
      <dsp:nvSpPr>
        <dsp:cNvPr id="0" name=""/>
        <dsp:cNvSpPr/>
      </dsp:nvSpPr>
      <dsp:spPr>
        <a:xfrm>
          <a:off x="4383989" y="955405"/>
          <a:ext cx="3845569" cy="3491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System of mercantilism which restricted trade</a:t>
          </a:r>
          <a:endParaRPr lang="en-US" sz="2400" kern="1200" dirty="0"/>
        </a:p>
        <a:p>
          <a:pPr marL="228600" lvl="1" indent="-228600" algn="l" defTabSz="1066800">
            <a:lnSpc>
              <a:spcPct val="90000"/>
            </a:lnSpc>
            <a:spcBef>
              <a:spcPct val="0"/>
            </a:spcBef>
            <a:spcAft>
              <a:spcPct val="15000"/>
            </a:spcAft>
            <a:buChar char="••"/>
          </a:pPr>
          <a:r>
            <a:rPr lang="en-US" sz="2400" kern="1200" dirty="0" smtClean="0"/>
            <a:t>Influence of other successful revolutions</a:t>
          </a:r>
          <a:endParaRPr lang="en-US" sz="2400" kern="1200" dirty="0"/>
        </a:p>
        <a:p>
          <a:pPr marL="457200" lvl="2" indent="-228600" algn="l" defTabSz="1066800">
            <a:lnSpc>
              <a:spcPct val="90000"/>
            </a:lnSpc>
            <a:spcBef>
              <a:spcPct val="0"/>
            </a:spcBef>
            <a:spcAft>
              <a:spcPct val="15000"/>
            </a:spcAft>
            <a:buChar char="••"/>
          </a:pPr>
          <a:r>
            <a:rPr lang="en-US" sz="2400" kern="1200" dirty="0" smtClean="0"/>
            <a:t>England’s Glorious Revolution (1688-1689)</a:t>
          </a:r>
          <a:endParaRPr lang="en-US" sz="2400" kern="1200" dirty="0"/>
        </a:p>
        <a:p>
          <a:pPr marL="457200" lvl="2" indent="-228600" algn="l" defTabSz="1066800">
            <a:lnSpc>
              <a:spcPct val="90000"/>
            </a:lnSpc>
            <a:spcBef>
              <a:spcPct val="0"/>
            </a:spcBef>
            <a:spcAft>
              <a:spcPct val="15000"/>
            </a:spcAft>
            <a:buChar char="••"/>
          </a:pPr>
          <a:r>
            <a:rPr lang="en-US" sz="2400" kern="1200" dirty="0" smtClean="0"/>
            <a:t>American Revolution (1775-1783)</a:t>
          </a:r>
          <a:endParaRPr lang="en-US" sz="2400" kern="1200" dirty="0"/>
        </a:p>
      </dsp:txBody>
      <dsp:txXfrm>
        <a:off x="4383989" y="955405"/>
        <a:ext cx="3845569" cy="3491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5E8D6-BE17-42BF-8D4B-45AD07A5CD94}">
      <dsp:nvSpPr>
        <dsp:cNvPr id="0" name=""/>
        <dsp:cNvSpPr/>
      </dsp:nvSpPr>
      <dsp:spPr>
        <a:xfrm>
          <a:off x="2667" y="104791"/>
          <a:ext cx="2600324"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Bankruptcy</a:t>
          </a:r>
          <a:endParaRPr lang="en-US" sz="1800" kern="1200" dirty="0"/>
        </a:p>
      </dsp:txBody>
      <dsp:txXfrm>
        <a:off x="2667" y="104791"/>
        <a:ext cx="2600324" cy="518400"/>
      </dsp:txXfrm>
    </dsp:sp>
    <dsp:sp modelId="{C9DD9B59-6F6A-481E-8622-1F04A079939E}">
      <dsp:nvSpPr>
        <dsp:cNvPr id="0" name=""/>
        <dsp:cNvSpPr/>
      </dsp:nvSpPr>
      <dsp:spPr>
        <a:xfrm>
          <a:off x="2667" y="623191"/>
          <a:ext cx="2600324" cy="43774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Caused by deficit spending</a:t>
          </a:r>
          <a:endParaRPr lang="en-US" sz="1800" kern="1200" dirty="0"/>
        </a:p>
        <a:p>
          <a:pPr marL="171450" lvl="1" indent="-171450" algn="l" defTabSz="800100">
            <a:lnSpc>
              <a:spcPct val="90000"/>
            </a:lnSpc>
            <a:spcBef>
              <a:spcPct val="0"/>
            </a:spcBef>
            <a:spcAft>
              <a:spcPct val="15000"/>
            </a:spcAft>
            <a:buChar char="••"/>
          </a:pPr>
          <a:r>
            <a:rPr lang="en-US" sz="1800" kern="1200" dirty="0" smtClean="0"/>
            <a:t>Financial ministers (Turgot, Necker, </a:t>
          </a:r>
          <a:r>
            <a:rPr lang="en-US" sz="1800" kern="1200" dirty="0" err="1" smtClean="0"/>
            <a:t>Calonne</a:t>
          </a:r>
          <a:r>
            <a:rPr lang="en-US" sz="1800" kern="1200" dirty="0" smtClean="0"/>
            <a:t>) proposed changes</a:t>
          </a:r>
          <a:endParaRPr lang="en-US" sz="1800" kern="1200" dirty="0"/>
        </a:p>
        <a:p>
          <a:pPr marL="342900" lvl="2" indent="-171450" algn="l" defTabSz="800100">
            <a:lnSpc>
              <a:spcPct val="90000"/>
            </a:lnSpc>
            <a:spcBef>
              <a:spcPct val="0"/>
            </a:spcBef>
            <a:spcAft>
              <a:spcPct val="15000"/>
            </a:spcAft>
            <a:buChar char="••"/>
          </a:pPr>
          <a:r>
            <a:rPr lang="en-US" sz="1800" kern="1200" dirty="0" smtClean="0"/>
            <a:t>But these were rejected</a:t>
          </a:r>
          <a:endParaRPr lang="en-US" sz="1800" kern="1200" dirty="0"/>
        </a:p>
        <a:p>
          <a:pPr marL="171450" lvl="1" indent="-171450" algn="l" defTabSz="800100">
            <a:lnSpc>
              <a:spcPct val="90000"/>
            </a:lnSpc>
            <a:spcBef>
              <a:spcPct val="0"/>
            </a:spcBef>
            <a:spcAft>
              <a:spcPct val="15000"/>
            </a:spcAft>
            <a:buChar char="••"/>
          </a:pPr>
          <a:r>
            <a:rPr lang="en-US" sz="1800" kern="1200" dirty="0" smtClean="0"/>
            <a:t>Assembly of Notables voted down taxation for the nobility in 1787</a:t>
          </a:r>
          <a:endParaRPr lang="en-US" sz="1800" kern="1200" dirty="0"/>
        </a:p>
      </dsp:txBody>
      <dsp:txXfrm>
        <a:off x="2667" y="623191"/>
        <a:ext cx="2600324" cy="4377417"/>
      </dsp:txXfrm>
    </dsp:sp>
    <dsp:sp modelId="{FBF50647-2364-405C-B654-B65A4C5A6A85}">
      <dsp:nvSpPr>
        <dsp:cNvPr id="0" name=""/>
        <dsp:cNvSpPr/>
      </dsp:nvSpPr>
      <dsp:spPr>
        <a:xfrm>
          <a:off x="2967037" y="104791"/>
          <a:ext cx="2600324"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Great Fear</a:t>
          </a:r>
          <a:endParaRPr lang="en-US" sz="1800" kern="1200" dirty="0"/>
        </a:p>
      </dsp:txBody>
      <dsp:txXfrm>
        <a:off x="2967037" y="104791"/>
        <a:ext cx="2600324" cy="518400"/>
      </dsp:txXfrm>
    </dsp:sp>
    <dsp:sp modelId="{D57DBFEF-6504-40E6-8BBD-79F6B55A4B89}">
      <dsp:nvSpPr>
        <dsp:cNvPr id="0" name=""/>
        <dsp:cNvSpPr/>
      </dsp:nvSpPr>
      <dsp:spPr>
        <a:xfrm>
          <a:off x="2967037" y="623191"/>
          <a:ext cx="2600324" cy="43774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Worst famine in memory</a:t>
          </a:r>
          <a:endParaRPr lang="en-US" sz="1800" kern="1200" dirty="0"/>
        </a:p>
        <a:p>
          <a:pPr marL="171450" lvl="1" indent="-171450" algn="l" defTabSz="800100">
            <a:lnSpc>
              <a:spcPct val="90000"/>
            </a:lnSpc>
            <a:spcBef>
              <a:spcPct val="0"/>
            </a:spcBef>
            <a:spcAft>
              <a:spcPct val="15000"/>
            </a:spcAft>
            <a:buChar char="••"/>
          </a:pPr>
          <a:r>
            <a:rPr lang="en-US" sz="1800" kern="1200" dirty="0" smtClean="0"/>
            <a:t>Hungry, impoverished peasants feared that nobles at Estates-General were seeking greater privileges</a:t>
          </a:r>
          <a:endParaRPr lang="en-US" sz="1800" kern="1200" dirty="0"/>
        </a:p>
        <a:p>
          <a:pPr marL="171450" lvl="1" indent="-171450" algn="l" defTabSz="800100">
            <a:lnSpc>
              <a:spcPct val="90000"/>
            </a:lnSpc>
            <a:spcBef>
              <a:spcPct val="0"/>
            </a:spcBef>
            <a:spcAft>
              <a:spcPct val="15000"/>
            </a:spcAft>
            <a:buChar char="••"/>
          </a:pPr>
          <a:r>
            <a:rPr lang="en-US" sz="1800" kern="1200" dirty="0" smtClean="0"/>
            <a:t>Attacks on nobles occurred throughout the country in 1789</a:t>
          </a:r>
          <a:endParaRPr lang="en-US" sz="1800" kern="1200" dirty="0"/>
        </a:p>
      </dsp:txBody>
      <dsp:txXfrm>
        <a:off x="2967037" y="623191"/>
        <a:ext cx="2600324" cy="4377417"/>
      </dsp:txXfrm>
    </dsp:sp>
    <dsp:sp modelId="{480580FF-79D2-4A56-93CD-1D36006DE103}">
      <dsp:nvSpPr>
        <dsp:cNvPr id="0" name=""/>
        <dsp:cNvSpPr/>
      </dsp:nvSpPr>
      <dsp:spPr>
        <a:xfrm>
          <a:off x="5931407" y="104791"/>
          <a:ext cx="2600324"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i="1" kern="1200" dirty="0" smtClean="0"/>
            <a:t>Estates-General</a:t>
          </a:r>
          <a:endParaRPr lang="en-US" sz="1800" i="1" kern="1200" dirty="0"/>
        </a:p>
      </dsp:txBody>
      <dsp:txXfrm>
        <a:off x="5931407" y="104791"/>
        <a:ext cx="2600324" cy="518400"/>
      </dsp:txXfrm>
    </dsp:sp>
    <dsp:sp modelId="{2EE8E7D3-FE17-40CC-9782-B338ADAB8463}">
      <dsp:nvSpPr>
        <dsp:cNvPr id="0" name=""/>
        <dsp:cNvSpPr/>
      </dsp:nvSpPr>
      <dsp:spPr>
        <a:xfrm>
          <a:off x="5931407" y="623191"/>
          <a:ext cx="2600324" cy="43774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Louis XVI had no choice but to call for a meeting of the </a:t>
          </a:r>
          <a:r>
            <a:rPr lang="en-US" sz="1800" b="1" i="1" kern="1200" dirty="0" smtClean="0"/>
            <a:t>Estates-General </a:t>
          </a:r>
          <a:r>
            <a:rPr lang="en-US" sz="1800" kern="1200" dirty="0" smtClean="0"/>
            <a:t>to find a solution to the bankruptcy problem</a:t>
          </a:r>
          <a:endParaRPr lang="en-US" sz="1800" kern="1200" dirty="0"/>
        </a:p>
        <a:p>
          <a:pPr marL="342900" lvl="2" indent="-171450" algn="l" defTabSz="800100">
            <a:lnSpc>
              <a:spcPct val="90000"/>
            </a:lnSpc>
            <a:spcBef>
              <a:spcPct val="0"/>
            </a:spcBef>
            <a:spcAft>
              <a:spcPct val="15000"/>
            </a:spcAft>
            <a:buChar char="••"/>
          </a:pPr>
          <a:r>
            <a:rPr lang="en-US" sz="1800" kern="1200" dirty="0" smtClean="0"/>
            <a:t>All three estates</a:t>
          </a:r>
          <a:endParaRPr lang="en-US" sz="1800" kern="1200" dirty="0"/>
        </a:p>
        <a:p>
          <a:pPr marL="171450" lvl="1" indent="-171450" algn="l" defTabSz="800100">
            <a:lnSpc>
              <a:spcPct val="90000"/>
            </a:lnSpc>
            <a:spcBef>
              <a:spcPct val="0"/>
            </a:spcBef>
            <a:spcAft>
              <a:spcPct val="15000"/>
            </a:spcAft>
            <a:buChar char="••"/>
          </a:pPr>
          <a:r>
            <a:rPr lang="en-US" sz="1800" kern="1200" dirty="0" smtClean="0"/>
            <a:t>Had not met since 1614</a:t>
          </a:r>
          <a:endParaRPr lang="en-US" sz="1800" kern="1200" dirty="0"/>
        </a:p>
        <a:p>
          <a:pPr marL="171450" lvl="1" indent="-171450" algn="l" defTabSz="800100">
            <a:lnSpc>
              <a:spcPct val="90000"/>
            </a:lnSpc>
            <a:spcBef>
              <a:spcPct val="0"/>
            </a:spcBef>
            <a:spcAft>
              <a:spcPct val="15000"/>
            </a:spcAft>
            <a:buChar char="••"/>
          </a:pPr>
          <a:r>
            <a:rPr lang="en-US" sz="1800" kern="1200" dirty="0" smtClean="0"/>
            <a:t>Set in motion a series of events which resulted in the abolition of the monarchy and a completely new socio-political system for France</a:t>
          </a:r>
          <a:endParaRPr lang="en-US" sz="1800" kern="1200" dirty="0"/>
        </a:p>
      </dsp:txBody>
      <dsp:txXfrm>
        <a:off x="5931407" y="623191"/>
        <a:ext cx="2600324" cy="43774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C4ED8-0134-9242-B05C-5F3B6DCF6DE3}" type="datetimeFigureOut">
              <a:rPr lang="fr-FR" smtClean="0"/>
              <a:t>2015-10-30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C353F-E2D3-5E41-A751-8B673E493D3E}" type="slidenum">
              <a:rPr lang="fr-FR" smtClean="0"/>
              <a:t>‹#›</a:t>
            </a:fld>
            <a:endParaRPr lang="fr-FR"/>
          </a:p>
        </p:txBody>
      </p:sp>
    </p:spTree>
    <p:extLst>
      <p:ext uri="{BB962C8B-B14F-4D97-AF65-F5344CB8AC3E}">
        <p14:creationId xmlns:p14="http://schemas.microsoft.com/office/powerpoint/2010/main" val="187564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400">
                <a:solidFill>
                  <a:schemeClr val="tx1"/>
                </a:solidFill>
                <a:latin typeface="Times New Roman" charset="0"/>
                <a:ea typeface="ＭＳ Ｐゴシック" charset="-128"/>
              </a:defRPr>
            </a:lvl1pPr>
            <a:lvl2pPr marL="742950" indent="-285750" eaLnBrk="0" hangingPunct="0">
              <a:defRPr kumimoji="1" sz="2400">
                <a:solidFill>
                  <a:schemeClr val="tx1"/>
                </a:solidFill>
                <a:latin typeface="Times New Roman" charset="0"/>
                <a:ea typeface="ＭＳ Ｐゴシック" charset="-128"/>
              </a:defRPr>
            </a:lvl2pPr>
            <a:lvl3pPr marL="1143000" indent="-228600" eaLnBrk="0" hangingPunct="0">
              <a:defRPr kumimoji="1" sz="2400">
                <a:solidFill>
                  <a:schemeClr val="tx1"/>
                </a:solidFill>
                <a:latin typeface="Times New Roman" charset="0"/>
                <a:ea typeface="ＭＳ Ｐゴシック" charset="-128"/>
              </a:defRPr>
            </a:lvl3pPr>
            <a:lvl4pPr marL="1600200" indent="-228600" eaLnBrk="0" hangingPunct="0">
              <a:defRPr kumimoji="1" sz="2400">
                <a:solidFill>
                  <a:schemeClr val="tx1"/>
                </a:solidFill>
                <a:latin typeface="Times New Roman" charset="0"/>
                <a:ea typeface="ＭＳ Ｐゴシック" charset="-128"/>
              </a:defRPr>
            </a:lvl4pPr>
            <a:lvl5pPr marL="2057400" indent="-228600" eaLnBrk="0" hangingPunct="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fld id="{A1FDE898-DE3F-604A-9A78-32E49BEB10A3}" type="slidenum">
              <a:rPr kumimoji="0" lang="en-US" altLang="fr-FR" sz="1200"/>
              <a:pPr eaLnBrk="1" hangingPunct="1"/>
              <a:t>3</a:t>
            </a:fld>
            <a:endParaRPr kumimoji="0" lang="en-US" altLang="fr-FR" sz="1200"/>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pPr eaLnBrk="1" hangingPunct="1">
              <a:defRPr/>
            </a:pPr>
            <a:endParaRPr lang="en-GB" smtClean="0"/>
          </a:p>
        </p:txBody>
      </p:sp>
    </p:spTree>
    <p:extLst>
      <p:ext uri="{BB962C8B-B14F-4D97-AF65-F5344CB8AC3E}">
        <p14:creationId xmlns:p14="http://schemas.microsoft.com/office/powerpoint/2010/main" val="41336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charset="0"/>
                <a:ea typeface="ＭＳ Ｐゴシック" charset="-128"/>
              </a:defRPr>
            </a:lvl1pPr>
            <a:lvl2pPr marL="742950" indent="-285750" defTabSz="965200">
              <a:spcBef>
                <a:spcPct val="30000"/>
              </a:spcBef>
              <a:defRPr sz="1200">
                <a:solidFill>
                  <a:schemeClr val="tx1"/>
                </a:solidFill>
                <a:latin typeface="Times New Roman" charset="0"/>
                <a:ea typeface="ＭＳ Ｐゴシック" charset="-128"/>
              </a:defRPr>
            </a:lvl2pPr>
            <a:lvl3pPr marL="1143000" indent="-228600" defTabSz="965200">
              <a:spcBef>
                <a:spcPct val="30000"/>
              </a:spcBef>
              <a:defRPr sz="1200">
                <a:solidFill>
                  <a:schemeClr val="tx1"/>
                </a:solidFill>
                <a:latin typeface="Times New Roman" charset="0"/>
                <a:ea typeface="ＭＳ Ｐゴシック" charset="-128"/>
              </a:defRPr>
            </a:lvl3pPr>
            <a:lvl4pPr marL="1600200" indent="-228600" defTabSz="965200">
              <a:spcBef>
                <a:spcPct val="30000"/>
              </a:spcBef>
              <a:defRPr sz="1200">
                <a:solidFill>
                  <a:schemeClr val="tx1"/>
                </a:solidFill>
                <a:latin typeface="Times New Roman" charset="0"/>
                <a:ea typeface="ＭＳ Ｐゴシック" charset="-128"/>
              </a:defRPr>
            </a:lvl4pPr>
            <a:lvl5pPr marL="2057400" indent="-228600" defTabSz="965200">
              <a:spcBef>
                <a:spcPct val="30000"/>
              </a:spcBef>
              <a:defRPr sz="1200">
                <a:solidFill>
                  <a:schemeClr val="tx1"/>
                </a:solidFill>
                <a:latin typeface="Times New Roman" charset="0"/>
                <a:ea typeface="ＭＳ Ｐゴシック" charset="-128"/>
              </a:defRPr>
            </a:lvl5pPr>
            <a:lvl6pPr marL="25146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fr-FR" sz="1300"/>
              <a:t>S</a:t>
            </a:r>
            <a:fld id="{9CDD0126-2C8D-F440-83C2-D49D3D518AD2}" type="slidenum">
              <a:rPr lang="en-US" altLang="fr-FR" sz="1300"/>
              <a:pPr>
                <a:spcBef>
                  <a:spcPct val="0"/>
                </a:spcBef>
              </a:pPr>
              <a:t>5</a:t>
            </a:fld>
            <a:endParaRPr lang="en-US" altLang="fr-FR" sz="13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a:ea typeface="ＭＳ Ｐゴシック" charset="-128"/>
              </a:rPr>
              <a:t>The expenditures France made on the American Revolution—along with the huge sums the king spent to maintain his lavish lifestyle—worsened its already precarious financial situation, and by the late 1780s the government lay close to bankruptcy. King Louis XVI</a:t>
            </a:r>
            <a:r>
              <a:rPr lang="ja-JP" altLang="en-US">
                <a:latin typeface="Arial" charset="0"/>
                <a:ea typeface="ＭＳ Ｐゴシック" charset="-128"/>
              </a:rPr>
              <a:t>’</a:t>
            </a:r>
            <a:r>
              <a:rPr lang="en-US" altLang="ja-JP">
                <a:ea typeface="ＭＳ Ｐゴシック" charset="-128"/>
              </a:rPr>
              <a:t>s Finance Minister, Swiss banker Jacques Necker, knew that the poor had already been taxed as much as possible and therefore a new source of revenue had to be found. Necker proposed levying a tax on all property: this essentially meant that the First and Second Estates—the Church and the nobles—would now have to pay taxes. Needless to say, neither of these groups supported this plan. The aristocracy, who saw their exemption from taxation as a birthright, refused to even discuss the issue. The Church, which had grown wealthy on tithes and property holdings, also rejected the idea of having to pay taxes on its lands. Since the First and Second Estates had balked at his plan, Necker urged the king to call a meeting of the Estates General in order to get the property tax implemented.</a:t>
            </a:r>
            <a:endParaRPr lang="en-US" altLang="fr-FR">
              <a:ea typeface="ＭＳ Ｐゴシック" charset="-128"/>
            </a:endParaRPr>
          </a:p>
        </p:txBody>
      </p:sp>
    </p:spTree>
    <p:extLst>
      <p:ext uri="{BB962C8B-B14F-4D97-AF65-F5344CB8AC3E}">
        <p14:creationId xmlns:p14="http://schemas.microsoft.com/office/powerpoint/2010/main" val="144739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EFA24-248B-411F-99B0-DE75133FEAEA}" type="slidenum">
              <a:rPr lang="en-CA"/>
              <a:pPr/>
              <a:t>6</a:t>
            </a:fld>
            <a:endParaRPr lang="en-CA"/>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832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091E0-BE4A-E646-BA6E-89E80C9D5575}" type="slidenum">
              <a:rPr lang="en-US" altLang="fr-FR"/>
              <a:pPr/>
              <a:t>9</a:t>
            </a:fld>
            <a:endParaRPr lang="en-US" altLang="fr-F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191625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400">
                <a:solidFill>
                  <a:schemeClr val="tx1"/>
                </a:solidFill>
                <a:latin typeface="Times New Roman" charset="0"/>
                <a:ea typeface="ＭＳ Ｐゴシック" charset="-128"/>
              </a:defRPr>
            </a:lvl1pPr>
            <a:lvl2pPr marL="742950" indent="-285750" eaLnBrk="0" hangingPunct="0">
              <a:defRPr kumimoji="1" sz="2400">
                <a:solidFill>
                  <a:schemeClr val="tx1"/>
                </a:solidFill>
                <a:latin typeface="Times New Roman" charset="0"/>
                <a:ea typeface="ＭＳ Ｐゴシック" charset="-128"/>
              </a:defRPr>
            </a:lvl2pPr>
            <a:lvl3pPr marL="1143000" indent="-228600" eaLnBrk="0" hangingPunct="0">
              <a:defRPr kumimoji="1" sz="2400">
                <a:solidFill>
                  <a:schemeClr val="tx1"/>
                </a:solidFill>
                <a:latin typeface="Times New Roman" charset="0"/>
                <a:ea typeface="ＭＳ Ｐゴシック" charset="-128"/>
              </a:defRPr>
            </a:lvl3pPr>
            <a:lvl4pPr marL="1600200" indent="-228600" eaLnBrk="0" hangingPunct="0">
              <a:defRPr kumimoji="1" sz="2400">
                <a:solidFill>
                  <a:schemeClr val="tx1"/>
                </a:solidFill>
                <a:latin typeface="Times New Roman" charset="0"/>
                <a:ea typeface="ＭＳ Ｐゴシック" charset="-128"/>
              </a:defRPr>
            </a:lvl4pPr>
            <a:lvl5pPr marL="2057400" indent="-228600" eaLnBrk="0" hangingPunct="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fld id="{3673CF54-7DF4-514E-B3E9-3A947622104C}" type="slidenum">
              <a:rPr kumimoji="0" lang="en-US" altLang="fr-FR" sz="1200"/>
              <a:pPr eaLnBrk="1" hangingPunct="1"/>
              <a:t>12</a:t>
            </a:fld>
            <a:endParaRPr kumimoji="0" lang="en-US" altLang="fr-FR"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eaLnBrk="1" hangingPunct="1">
              <a:defRPr/>
            </a:pPr>
            <a:endParaRPr lang="en-GB" smtClean="0"/>
          </a:p>
        </p:txBody>
      </p:sp>
    </p:spTree>
    <p:extLst>
      <p:ext uri="{BB962C8B-B14F-4D97-AF65-F5344CB8AC3E}">
        <p14:creationId xmlns:p14="http://schemas.microsoft.com/office/powerpoint/2010/main" val="39637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CA"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6004DC2-1741-9340-B4B5-9E7D2087715C}" type="datetimeFigureOut">
              <a:rPr lang="fr-FR" smtClean="0"/>
              <a:t>2015-10-30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190789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56004DC2-1741-9340-B4B5-9E7D2087715C}" type="datetimeFigureOut">
              <a:rPr lang="fr-FR" smtClean="0"/>
              <a:t>2015-10-30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63265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56004DC2-1741-9340-B4B5-9E7D2087715C}" type="datetimeFigureOut">
              <a:rPr lang="fr-FR" smtClean="0"/>
              <a:t>2015-10-30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120475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35B277-0411-8549-A54F-1EB3EAD1C45D}" type="slidenum">
              <a:rPr lang="en-US" altLang="fr-FR"/>
              <a:pPr>
                <a:defRPr/>
              </a:pPr>
              <a:t>‹#›</a:t>
            </a:fld>
            <a:endParaRPr lang="en-US" altLang="fr-FR"/>
          </a:p>
        </p:txBody>
      </p:sp>
    </p:spTree>
    <p:extLst>
      <p:ext uri="{BB962C8B-B14F-4D97-AF65-F5344CB8AC3E}">
        <p14:creationId xmlns:p14="http://schemas.microsoft.com/office/powerpoint/2010/main" val="1384095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22400" y="2101850"/>
            <a:ext cx="5080000" cy="4114800"/>
          </a:xfrm>
        </p:spPr>
        <p:txBody>
          <a:bodyPr/>
          <a:lstStyle/>
          <a:p>
            <a:pPr lvl="0"/>
            <a:endParaRPr lang="en-US" noProof="0" smtClean="0"/>
          </a:p>
        </p:txBody>
      </p:sp>
      <p:sp>
        <p:nvSpPr>
          <p:cNvPr id="4" name="Text Placeholder 3"/>
          <p:cNvSpPr>
            <a:spLocks noGrp="1"/>
          </p:cNvSpPr>
          <p:nvPr>
            <p:ph type="body" sz="half" idx="2"/>
          </p:nvPr>
        </p:nvSpPr>
        <p:spPr>
          <a:xfrm>
            <a:off x="6705600" y="210185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2E062D7D-D767-8347-92BA-C5BA2CDA9B5A}" type="slidenum">
              <a:rPr lang="en-US" altLang="fr-FR"/>
              <a:pPr/>
              <a:t>‹#›</a:t>
            </a:fld>
            <a:endParaRPr lang="en-US" altLang="fr-FR" sz="1400"/>
          </a:p>
        </p:txBody>
      </p:sp>
    </p:spTree>
    <p:extLst>
      <p:ext uri="{BB962C8B-B14F-4D97-AF65-F5344CB8AC3E}">
        <p14:creationId xmlns:p14="http://schemas.microsoft.com/office/powerpoint/2010/main" val="1031126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re et graphiqu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CA" smtClean="0"/>
              <a:t>Cliquez et modifiez le titre</a:t>
            </a:r>
            <a:endParaRPr lang="fr-FR"/>
          </a:p>
        </p:txBody>
      </p:sp>
      <p:sp>
        <p:nvSpPr>
          <p:cNvPr id="3" name="Espace réservé du graphique SmartArt 2"/>
          <p:cNvSpPr>
            <a:spLocks noGrp="1"/>
          </p:cNvSpPr>
          <p:nvPr>
            <p:ph type="dgm" idx="1"/>
          </p:nvPr>
        </p:nvSpPr>
        <p:spPr>
          <a:xfrm>
            <a:off x="609600" y="1600201"/>
            <a:ext cx="10972800" cy="4525963"/>
          </a:xfrm>
        </p:spPr>
        <p:txBody>
          <a:bodyPr/>
          <a:lstStyle/>
          <a:p>
            <a:endParaRPr lang="fr-FR"/>
          </a:p>
        </p:txBody>
      </p:sp>
      <p:sp>
        <p:nvSpPr>
          <p:cNvPr id="4" name="Espace réservé de la date 3"/>
          <p:cNvSpPr>
            <a:spLocks noGrp="1"/>
          </p:cNvSpPr>
          <p:nvPr>
            <p:ph type="dt" sz="half" idx="10"/>
          </p:nvPr>
        </p:nvSpPr>
        <p:spPr>
          <a:xfrm>
            <a:off x="609600" y="6245225"/>
            <a:ext cx="2844800" cy="476250"/>
          </a:xfrm>
        </p:spPr>
        <p:txBody>
          <a:bodyPr/>
          <a:lstStyle>
            <a:lvl1pPr>
              <a:defRPr/>
            </a:lvl1pPr>
          </a:lstStyle>
          <a:p>
            <a:endParaRPr lang="en-US" altLang="fr-FR"/>
          </a:p>
        </p:txBody>
      </p:sp>
      <p:sp>
        <p:nvSpPr>
          <p:cNvPr id="5" name="Espace réservé du pied de page 4"/>
          <p:cNvSpPr>
            <a:spLocks noGrp="1"/>
          </p:cNvSpPr>
          <p:nvPr>
            <p:ph type="ftr" sz="quarter" idx="11"/>
          </p:nvPr>
        </p:nvSpPr>
        <p:spPr>
          <a:xfrm>
            <a:off x="4165600" y="6245225"/>
            <a:ext cx="3860800" cy="476250"/>
          </a:xfrm>
        </p:spPr>
        <p:txBody>
          <a:bodyPr/>
          <a:lstStyle>
            <a:lvl1pPr>
              <a:defRPr/>
            </a:lvl1pPr>
          </a:lstStyle>
          <a:p>
            <a:endParaRPr lang="en-US" altLang="fr-FR"/>
          </a:p>
        </p:txBody>
      </p:sp>
      <p:sp>
        <p:nvSpPr>
          <p:cNvPr id="6" name="Espace réservé du numéro de diapositive 5"/>
          <p:cNvSpPr>
            <a:spLocks noGrp="1"/>
          </p:cNvSpPr>
          <p:nvPr>
            <p:ph type="sldNum" sz="quarter" idx="12"/>
          </p:nvPr>
        </p:nvSpPr>
        <p:spPr>
          <a:xfrm>
            <a:off x="8737600" y="6245225"/>
            <a:ext cx="2844800" cy="476250"/>
          </a:xfrm>
        </p:spPr>
        <p:txBody>
          <a:bodyPr/>
          <a:lstStyle>
            <a:lvl1pPr>
              <a:defRPr/>
            </a:lvl1pPr>
          </a:lstStyle>
          <a:p>
            <a:fld id="{C13F8F72-E5EB-D546-8650-7D32FA2A4D5C}" type="slidenum">
              <a:rPr lang="en-US" altLang="fr-FR"/>
              <a:pPr/>
              <a:t>‹#›</a:t>
            </a:fld>
            <a:endParaRPr lang="en-US" altLang="fr-FR"/>
          </a:p>
        </p:txBody>
      </p:sp>
    </p:spTree>
    <p:extLst>
      <p:ext uri="{BB962C8B-B14F-4D97-AF65-F5344CB8AC3E}">
        <p14:creationId xmlns:p14="http://schemas.microsoft.com/office/powerpoint/2010/main" val="1151297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p>
            <a:r>
              <a:rPr lang="fr-CA" smtClean="0"/>
              <a:t>Cliquez et modifiez le titre</a:t>
            </a:r>
            <a:endParaRPr lang="fr-FR"/>
          </a:p>
        </p:txBody>
      </p:sp>
      <p:sp>
        <p:nvSpPr>
          <p:cNvPr id="3" name="Espace réservé du texte 2"/>
          <p:cNvSpPr>
            <a:spLocks noGrp="1"/>
          </p:cNvSpPr>
          <p:nvPr>
            <p:ph type="body" sz="half" idx="1"/>
          </p:nvPr>
        </p:nvSpPr>
        <p:spPr>
          <a:xfrm>
            <a:off x="609600" y="1600201"/>
            <a:ext cx="5384800" cy="4525963"/>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609600" y="6245225"/>
            <a:ext cx="2844800" cy="476250"/>
          </a:xfrm>
        </p:spPr>
        <p:txBody>
          <a:bodyPr/>
          <a:lstStyle>
            <a:lvl1pPr>
              <a:defRPr/>
            </a:lvl1pPr>
          </a:lstStyle>
          <a:p>
            <a:endParaRPr lang="en-US" altLang="fr-FR"/>
          </a:p>
        </p:txBody>
      </p:sp>
      <p:sp>
        <p:nvSpPr>
          <p:cNvPr id="6" name="Espace réservé du pied de page 5"/>
          <p:cNvSpPr>
            <a:spLocks noGrp="1"/>
          </p:cNvSpPr>
          <p:nvPr>
            <p:ph type="ftr" sz="quarter" idx="11"/>
          </p:nvPr>
        </p:nvSpPr>
        <p:spPr>
          <a:xfrm>
            <a:off x="4165600" y="6245225"/>
            <a:ext cx="3860800" cy="476250"/>
          </a:xfrm>
        </p:spPr>
        <p:txBody>
          <a:bodyPr/>
          <a:lstStyle>
            <a:lvl1pPr>
              <a:defRPr/>
            </a:lvl1pPr>
          </a:lstStyle>
          <a:p>
            <a:endParaRPr lang="en-US" altLang="fr-FR"/>
          </a:p>
        </p:txBody>
      </p:sp>
      <p:sp>
        <p:nvSpPr>
          <p:cNvPr id="7" name="Espace réservé du numéro de diapositive 6"/>
          <p:cNvSpPr>
            <a:spLocks noGrp="1"/>
          </p:cNvSpPr>
          <p:nvPr>
            <p:ph type="sldNum" sz="quarter" idx="12"/>
          </p:nvPr>
        </p:nvSpPr>
        <p:spPr>
          <a:xfrm>
            <a:off x="8737600" y="6245225"/>
            <a:ext cx="2844800" cy="476250"/>
          </a:xfrm>
        </p:spPr>
        <p:txBody>
          <a:bodyPr/>
          <a:lstStyle>
            <a:lvl1pPr>
              <a:defRPr/>
            </a:lvl1pPr>
          </a:lstStyle>
          <a:p>
            <a:fld id="{4AE071E5-C156-7844-A21D-35B5DE254A94}" type="slidenum">
              <a:rPr lang="en-US" altLang="fr-FR"/>
              <a:pPr/>
              <a:t>‹#›</a:t>
            </a:fld>
            <a:endParaRPr lang="en-US" altLang="fr-FR"/>
          </a:p>
        </p:txBody>
      </p:sp>
    </p:spTree>
    <p:extLst>
      <p:ext uri="{BB962C8B-B14F-4D97-AF65-F5344CB8AC3E}">
        <p14:creationId xmlns:p14="http://schemas.microsoft.com/office/powerpoint/2010/main" val="100037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56004DC2-1741-9340-B4B5-9E7D2087715C}" type="datetimeFigureOut">
              <a:rPr lang="fr-FR" smtClean="0"/>
              <a:t>2015-10-30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61790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CA"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56004DC2-1741-9340-B4B5-9E7D2087715C}" type="datetimeFigureOut">
              <a:rPr lang="fr-FR" smtClean="0"/>
              <a:t>2015-10-30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141227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56004DC2-1741-9340-B4B5-9E7D2087715C}" type="datetimeFigureOut">
              <a:rPr lang="fr-FR" smtClean="0"/>
              <a:t>2015-10-30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203366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CA"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56004DC2-1741-9340-B4B5-9E7D2087715C}" type="datetimeFigureOut">
              <a:rPr lang="fr-FR" smtClean="0"/>
              <a:t>2015-10-30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47656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56004DC2-1741-9340-B4B5-9E7D2087715C}" type="datetimeFigureOut">
              <a:rPr lang="fr-FR" smtClean="0"/>
              <a:t>2015-10-30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10885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004DC2-1741-9340-B4B5-9E7D2087715C}" type="datetimeFigureOut">
              <a:rPr lang="fr-FR" smtClean="0"/>
              <a:t>2015-10-30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167173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CA"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56004DC2-1741-9340-B4B5-9E7D2087715C}" type="datetimeFigureOut">
              <a:rPr lang="fr-FR" smtClean="0"/>
              <a:t>2015-10-30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201079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CA"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56004DC2-1741-9340-B4B5-9E7D2087715C}" type="datetimeFigureOut">
              <a:rPr lang="fr-FR" smtClean="0"/>
              <a:t>2015-10-30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7C05D2-80B4-CA45-AEAC-861D31938E1E}" type="slidenum">
              <a:rPr lang="fr-FR" smtClean="0"/>
              <a:t>‹#›</a:t>
            </a:fld>
            <a:endParaRPr lang="fr-FR"/>
          </a:p>
        </p:txBody>
      </p:sp>
    </p:spTree>
    <p:extLst>
      <p:ext uri="{BB962C8B-B14F-4D97-AF65-F5344CB8AC3E}">
        <p14:creationId xmlns:p14="http://schemas.microsoft.com/office/powerpoint/2010/main" val="3051973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81000"/>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04DC2-1741-9340-B4B5-9E7D2087715C}" type="datetimeFigureOut">
              <a:rPr lang="fr-FR" smtClean="0"/>
              <a:t>2015-10-30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C05D2-80B4-CA45-AEAC-861D31938E1E}" type="slidenum">
              <a:rPr lang="fr-FR" smtClean="0"/>
              <a:t>‹#›</a:t>
            </a:fld>
            <a:endParaRPr lang="fr-FR"/>
          </a:p>
        </p:txBody>
      </p:sp>
    </p:spTree>
    <p:extLst>
      <p:ext uri="{BB962C8B-B14F-4D97-AF65-F5344CB8AC3E}">
        <p14:creationId xmlns:p14="http://schemas.microsoft.com/office/powerpoint/2010/main" val="22672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7626"/>
            <a:ext cx="10363200" cy="1143000"/>
          </a:xfrm>
        </p:spPr>
        <p:txBody>
          <a:bodyPr>
            <a:noAutofit/>
          </a:bodyPr>
          <a:lstStyle/>
          <a:p>
            <a:pPr algn="ctr"/>
            <a:r>
              <a:rPr lang="en-US" sz="5400" b="1" dirty="0" smtClean="0">
                <a:solidFill>
                  <a:schemeClr val="bg1"/>
                </a:solidFill>
              </a:rPr>
              <a:t>Lesson 5 – </a:t>
            </a:r>
            <a:br>
              <a:rPr lang="en-US" sz="5400" b="1" dirty="0" smtClean="0">
                <a:solidFill>
                  <a:schemeClr val="bg1"/>
                </a:solidFill>
              </a:rPr>
            </a:br>
            <a:r>
              <a:rPr lang="en-US" sz="5400" b="1" dirty="0" smtClean="0">
                <a:solidFill>
                  <a:schemeClr val="bg1"/>
                </a:solidFill>
              </a:rPr>
              <a:t>Causes of the French Revolution</a:t>
            </a:r>
            <a:endParaRPr lang="en-US" sz="5400" b="1" dirty="0">
              <a:solidFill>
                <a:schemeClr val="bg1"/>
              </a:solidFill>
            </a:endParaRPr>
          </a:p>
        </p:txBody>
      </p:sp>
    </p:spTree>
    <p:extLst>
      <p:ext uri="{BB962C8B-B14F-4D97-AF65-F5344CB8AC3E}">
        <p14:creationId xmlns:p14="http://schemas.microsoft.com/office/powerpoint/2010/main" val="88869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rgbClr val="FFFFFF"/>
                </a:solidFill>
                <a:ea typeface="+mj-ea"/>
              </a:rPr>
              <a:t>Long-term Causes of the French Revolution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922326"/>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266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rgbClr val="FFFFFF"/>
                </a:solidFill>
                <a:ea typeface="+mj-ea"/>
              </a:rPr>
              <a:t>Short-term Causes of the French Revolution</a:t>
            </a:r>
          </a:p>
        </p:txBody>
      </p:sp>
      <p:graphicFrame>
        <p:nvGraphicFramePr>
          <p:cNvPr id="4" name="Content Placeholder 3"/>
          <p:cNvGraphicFramePr>
            <a:graphicFrameLocks noGrp="1"/>
          </p:cNvGraphicFramePr>
          <p:nvPr>
            <p:ph idx="1"/>
          </p:nvPr>
        </p:nvGraphicFramePr>
        <p:xfrm>
          <a:off x="1828800" y="16002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8043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solidFill>
                  <a:srgbClr val="FFFFFF"/>
                </a:solidFill>
              </a:rPr>
              <a:t>King Louis XVI</a:t>
            </a:r>
          </a:p>
        </p:txBody>
      </p:sp>
      <p:sp>
        <p:nvSpPr>
          <p:cNvPr id="13315" name="Rectangle 3"/>
          <p:cNvSpPr>
            <a:spLocks noGrp="1" noChangeArrowheads="1"/>
          </p:cNvSpPr>
          <p:nvPr>
            <p:ph type="body" sz="half" idx="1"/>
          </p:nvPr>
        </p:nvSpPr>
        <p:spPr>
          <a:xfrm>
            <a:off x="1524000" y="2101850"/>
            <a:ext cx="4343400" cy="4114800"/>
          </a:xfrm>
        </p:spPr>
        <p:txBody>
          <a:bodyPr/>
          <a:lstStyle/>
          <a:p>
            <a:pPr eaLnBrk="1" hangingPunct="1"/>
            <a:r>
              <a:rPr lang="en-US" altLang="fr-FR" dirty="0" smtClean="0">
                <a:solidFill>
                  <a:srgbClr val="FFFFFF"/>
                </a:solidFill>
              </a:rPr>
              <a:t>This </a:t>
            </a:r>
            <a:r>
              <a:rPr lang="en-US" altLang="fr-FR" dirty="0">
                <a:solidFill>
                  <a:srgbClr val="FFFFFF"/>
                </a:solidFill>
              </a:rPr>
              <a:t>king was weak</a:t>
            </a:r>
          </a:p>
          <a:p>
            <a:pPr eaLnBrk="1" hangingPunct="1"/>
            <a:r>
              <a:rPr lang="en-US" altLang="fr-FR" dirty="0">
                <a:solidFill>
                  <a:srgbClr val="FFFFFF"/>
                </a:solidFill>
              </a:rPr>
              <a:t>He had so little control, he called for the French congress to fix some problems</a:t>
            </a:r>
          </a:p>
        </p:txBody>
      </p:sp>
      <p:pic>
        <p:nvPicPr>
          <p:cNvPr id="13318" name="Picture 6" descr="louis16franc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505576" y="1219200"/>
            <a:ext cx="4079875" cy="563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62958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algn="ctr"/>
            <a:r>
              <a:rPr lang="en-US" altLang="fr-FR" sz="3600" u="sng" dirty="0">
                <a:solidFill>
                  <a:srgbClr val="FFFFFF"/>
                </a:solidFill>
                <a:latin typeface="Cooper Black" charset="0"/>
              </a:rPr>
              <a:t>Why would a revolution occur?</a:t>
            </a:r>
          </a:p>
        </p:txBody>
      </p:sp>
      <p:grpSp>
        <p:nvGrpSpPr>
          <p:cNvPr id="88068" name="Group 4"/>
          <p:cNvGrpSpPr>
            <a:grpSpLocks noChangeAspect="1"/>
          </p:cNvGrpSpPr>
          <p:nvPr/>
        </p:nvGrpSpPr>
        <p:grpSpPr bwMode="auto">
          <a:xfrm>
            <a:off x="1524000" y="1766407"/>
            <a:ext cx="8458200" cy="4373563"/>
            <a:chOff x="288" y="1017"/>
            <a:chExt cx="3888" cy="720"/>
          </a:xfrm>
        </p:grpSpPr>
        <p:sp>
          <p:nvSpPr>
            <p:cNvPr id="88069" name="AutoShape 5"/>
            <p:cNvSpPr>
              <a:spLocks noChangeAspect="1" noChangeArrowheads="1" noTextEdit="1"/>
            </p:cNvSpPr>
            <p:nvPr/>
          </p:nvSpPr>
          <p:spPr bwMode="auto">
            <a:xfrm>
              <a:off x="288" y="1017"/>
              <a:ext cx="388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cxnSp>
          <p:nvCxnSpPr>
            <p:cNvPr id="88079" name="_s88079"/>
            <p:cNvCxnSpPr>
              <a:cxnSpLocks noChangeShapeType="1"/>
              <a:stCxn id="88078" idx="0"/>
              <a:endCxn id="88073" idx="2"/>
            </p:cNvCxnSpPr>
            <p:nvPr/>
          </p:nvCxnSpPr>
          <p:spPr bwMode="auto">
            <a:xfrm rot="5400000" flipH="1">
              <a:off x="2412" y="1125"/>
              <a:ext cx="144" cy="504"/>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8070" name="_s88070"/>
            <p:cNvCxnSpPr>
              <a:cxnSpLocks noChangeShapeType="1"/>
              <a:stCxn id="88076" idx="0"/>
              <a:endCxn id="88073" idx="2"/>
            </p:cNvCxnSpPr>
            <p:nvPr/>
          </p:nvCxnSpPr>
          <p:spPr bwMode="auto">
            <a:xfrm rot="5400000" flipH="1">
              <a:off x="2916" y="621"/>
              <a:ext cx="144" cy="1512"/>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8071" name="_s88071"/>
            <p:cNvCxnSpPr>
              <a:cxnSpLocks noChangeShapeType="1"/>
              <a:stCxn id="88075" idx="0"/>
              <a:endCxn id="88073" idx="2"/>
            </p:cNvCxnSpPr>
            <p:nvPr/>
          </p:nvCxnSpPr>
          <p:spPr bwMode="auto">
            <a:xfrm rot="16200000">
              <a:off x="1908" y="1125"/>
              <a:ext cx="144" cy="504"/>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8072" name="_s88072"/>
            <p:cNvCxnSpPr>
              <a:cxnSpLocks noChangeShapeType="1"/>
              <a:stCxn id="88074" idx="0"/>
              <a:endCxn id="88073" idx="2"/>
            </p:cNvCxnSpPr>
            <p:nvPr/>
          </p:nvCxnSpPr>
          <p:spPr bwMode="auto">
            <a:xfrm rot="16200000">
              <a:off x="1404" y="621"/>
              <a:ext cx="144" cy="1512"/>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88073" name="_s88073"/>
            <p:cNvSpPr>
              <a:spLocks noChangeArrowheads="1"/>
            </p:cNvSpPr>
            <p:nvPr/>
          </p:nvSpPr>
          <p:spPr bwMode="auto">
            <a:xfrm>
              <a:off x="1800" y="1017"/>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fr-FR" sz="1600">
                  <a:latin typeface="Century Schoolbook" charset="0"/>
                </a:rPr>
                <a:t>French Revolution</a:t>
              </a:r>
            </a:p>
            <a:p>
              <a:pPr algn="ctr"/>
              <a:r>
                <a:rPr lang="en-US" altLang="fr-FR" sz="1600">
                  <a:latin typeface="Century Schoolbook" charset="0"/>
                </a:rPr>
                <a:t>(Causes)</a:t>
              </a:r>
            </a:p>
          </p:txBody>
        </p:sp>
        <p:sp>
          <p:nvSpPr>
            <p:cNvPr id="88074" name="_s88074"/>
            <p:cNvSpPr>
              <a:spLocks noChangeArrowheads="1"/>
            </p:cNvSpPr>
            <p:nvPr/>
          </p:nvSpPr>
          <p:spPr bwMode="auto">
            <a:xfrm>
              <a:off x="288"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fr-FR" sz="1600" dirty="0"/>
                <a:t>Gap between Estates</a:t>
              </a:r>
            </a:p>
            <a:p>
              <a:pPr algn="ctr"/>
              <a:r>
                <a:rPr lang="en-US" altLang="fr-FR" sz="1600" dirty="0"/>
                <a:t>&amp; responsibilities </a:t>
              </a:r>
            </a:p>
          </p:txBody>
        </p:sp>
        <p:sp>
          <p:nvSpPr>
            <p:cNvPr id="88075" name="_s88075"/>
            <p:cNvSpPr>
              <a:spLocks noChangeArrowheads="1"/>
            </p:cNvSpPr>
            <p:nvPr/>
          </p:nvSpPr>
          <p:spPr bwMode="auto">
            <a:xfrm>
              <a:off x="1296"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fr-FR" sz="1600"/>
                <a:t>Poor leadership</a:t>
              </a:r>
            </a:p>
          </p:txBody>
        </p:sp>
        <p:sp>
          <p:nvSpPr>
            <p:cNvPr id="88076" name="_s88076"/>
            <p:cNvSpPr>
              <a:spLocks noChangeArrowheads="1"/>
            </p:cNvSpPr>
            <p:nvPr/>
          </p:nvSpPr>
          <p:spPr bwMode="auto">
            <a:xfrm>
              <a:off x="3312"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fr-FR" sz="1600"/>
                <a:t>Economic Problems</a:t>
              </a:r>
            </a:p>
          </p:txBody>
        </p:sp>
        <p:sp>
          <p:nvSpPr>
            <p:cNvPr id="88078" name="_s88078"/>
            <p:cNvSpPr>
              <a:spLocks noChangeArrowheads="1"/>
            </p:cNvSpPr>
            <p:nvPr/>
          </p:nvSpPr>
          <p:spPr bwMode="auto">
            <a:xfrm>
              <a:off x="2304"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altLang="fr-FR" sz="1600"/>
                <a:t>Enlightenment Ideas</a:t>
              </a:r>
            </a:p>
          </p:txBody>
        </p:sp>
      </p:grpSp>
    </p:spTree>
    <p:extLst>
      <p:ext uri="{BB962C8B-B14F-4D97-AF65-F5344CB8AC3E}">
        <p14:creationId xmlns:p14="http://schemas.microsoft.com/office/powerpoint/2010/main" val="14343221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17238" y="342900"/>
            <a:ext cx="9115185" cy="533400"/>
          </a:xfrm>
        </p:spPr>
        <p:txBody>
          <a:bodyPr>
            <a:noAutofit/>
          </a:bodyPr>
          <a:lstStyle/>
          <a:p>
            <a:pPr algn="ctr">
              <a:defRPr/>
            </a:pPr>
            <a:r>
              <a:rPr lang="en-US" sz="4000" b="1" dirty="0" smtClean="0">
                <a:solidFill>
                  <a:srgbClr val="FFFFFF"/>
                </a:solidFill>
              </a:rPr>
              <a:t>Gap </a:t>
            </a:r>
            <a:r>
              <a:rPr lang="en-US" sz="4000" b="1" dirty="0">
                <a:solidFill>
                  <a:srgbClr val="FFFFFF"/>
                </a:solidFill>
              </a:rPr>
              <a:t>between estates and </a:t>
            </a:r>
            <a:r>
              <a:rPr lang="en-US" sz="4000" b="1" dirty="0" smtClean="0">
                <a:solidFill>
                  <a:srgbClr val="FFFFFF"/>
                </a:solidFill>
              </a:rPr>
              <a:t>responsibilities</a:t>
            </a:r>
            <a:endParaRPr lang="en-US" sz="4000" b="1" dirty="0">
              <a:solidFill>
                <a:srgbClr val="FFFFFF"/>
              </a:solidFill>
            </a:endParaRPr>
          </a:p>
        </p:txBody>
      </p:sp>
      <p:sp>
        <p:nvSpPr>
          <p:cNvPr id="11268" name="Rectangle 4"/>
          <p:cNvSpPr>
            <a:spLocks noGrp="1" noChangeArrowheads="1"/>
          </p:cNvSpPr>
          <p:nvPr>
            <p:ph type="body" sz="half" idx="2"/>
          </p:nvPr>
        </p:nvSpPr>
        <p:spPr>
          <a:xfrm>
            <a:off x="6553200" y="1371600"/>
            <a:ext cx="3810000" cy="4845050"/>
          </a:xfrm>
        </p:spPr>
        <p:txBody>
          <a:bodyPr>
            <a:normAutofit fontScale="85000" lnSpcReduction="20000"/>
          </a:bodyPr>
          <a:lstStyle/>
          <a:p>
            <a:pPr marL="0" indent="0" eaLnBrk="1" hangingPunct="1">
              <a:buNone/>
              <a:defRPr/>
            </a:pPr>
            <a:r>
              <a:rPr lang="en-US" sz="3600" dirty="0">
                <a:solidFill>
                  <a:srgbClr val="FFFFFF"/>
                </a:solidFill>
              </a:rPr>
              <a:t>Although people were </a:t>
            </a:r>
            <a:r>
              <a:rPr lang="en-US" sz="3600" dirty="0">
                <a:solidFill>
                  <a:srgbClr val="FFFF00"/>
                </a:solidFill>
              </a:rPr>
              <a:t>starving</a:t>
            </a:r>
            <a:r>
              <a:rPr lang="en-US" sz="3600" dirty="0">
                <a:solidFill>
                  <a:srgbClr val="FFFFFF"/>
                </a:solidFill>
              </a:rPr>
              <a:t> and the country was </a:t>
            </a:r>
            <a:r>
              <a:rPr lang="en-US" sz="3600" dirty="0">
                <a:solidFill>
                  <a:srgbClr val="FFFF00"/>
                </a:solidFill>
              </a:rPr>
              <a:t>broke</a:t>
            </a:r>
            <a:r>
              <a:rPr lang="en-US" sz="3600" dirty="0">
                <a:solidFill>
                  <a:srgbClr val="FFFFFF"/>
                </a:solidFill>
              </a:rPr>
              <a:t>, the royal family flaunted their </a:t>
            </a:r>
            <a:r>
              <a:rPr lang="en-US" sz="3600" dirty="0">
                <a:solidFill>
                  <a:schemeClr val="accent6">
                    <a:lumMod val="75000"/>
                  </a:schemeClr>
                </a:solidFill>
              </a:rPr>
              <a:t>wealth</a:t>
            </a:r>
            <a:r>
              <a:rPr lang="en-US" sz="3600" dirty="0">
                <a:solidFill>
                  <a:srgbClr val="FFFFFF"/>
                </a:solidFill>
              </a:rPr>
              <a:t> and </a:t>
            </a:r>
            <a:r>
              <a:rPr lang="en-US" sz="3600" dirty="0">
                <a:solidFill>
                  <a:srgbClr val="548235"/>
                </a:solidFill>
              </a:rPr>
              <a:t>uncaring</a:t>
            </a:r>
            <a:r>
              <a:rPr lang="en-US" sz="3600" dirty="0" smtClean="0">
                <a:solidFill>
                  <a:srgbClr val="FFFFFF"/>
                </a:solidFill>
              </a:rPr>
              <a:t>.</a:t>
            </a:r>
          </a:p>
          <a:p>
            <a:pPr>
              <a:lnSpc>
                <a:spcPct val="80000"/>
              </a:lnSpc>
            </a:pPr>
            <a:r>
              <a:rPr lang="en-US" altLang="fr-FR" sz="3600" dirty="0">
                <a:solidFill>
                  <a:srgbClr val="FFFFFF"/>
                </a:solidFill>
                <a:ea typeface="ＭＳ Ｐゴシック" charset="-128"/>
              </a:rPr>
              <a:t>Louis XVI lavished money on himself and residences like Versailles</a:t>
            </a:r>
          </a:p>
          <a:p>
            <a:pPr>
              <a:lnSpc>
                <a:spcPct val="80000"/>
              </a:lnSpc>
            </a:pPr>
            <a:r>
              <a:rPr lang="en-US" altLang="fr-FR" sz="3600" dirty="0">
                <a:solidFill>
                  <a:srgbClr val="FFFFFF"/>
                </a:solidFill>
                <a:ea typeface="ＭＳ Ｐゴシック" charset="-128"/>
              </a:rPr>
              <a:t>Queen Marie Antoinette was seen as a wasteful spender</a:t>
            </a:r>
          </a:p>
          <a:p>
            <a:pPr eaLnBrk="1" hangingPunct="1">
              <a:buFont typeface="Wingdings" charset="0"/>
              <a:buChar char="n"/>
              <a:defRPr/>
            </a:pPr>
            <a:endParaRPr lang="en-US" sz="3600" dirty="0">
              <a:solidFill>
                <a:srgbClr val="FFFFFF"/>
              </a:solidFill>
            </a:endParaRPr>
          </a:p>
        </p:txBody>
      </p:sp>
      <p:pic>
        <p:nvPicPr>
          <p:cNvPr id="11270" name="Picture 6" descr="Maria_1"/>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665288" y="1219200"/>
            <a:ext cx="4456112" cy="5638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04338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981200" y="0"/>
            <a:ext cx="8229600" cy="609600"/>
          </a:xfrm>
        </p:spPr>
        <p:txBody>
          <a:bodyPr>
            <a:normAutofit/>
          </a:bodyPr>
          <a:lstStyle/>
          <a:p>
            <a:pPr algn="ctr"/>
            <a:r>
              <a:rPr lang="en-US" sz="3600" dirty="0">
                <a:solidFill>
                  <a:srgbClr val="FFFFFF"/>
                </a:solidFill>
              </a:rPr>
              <a:t>Enlightenment ideas</a:t>
            </a:r>
            <a:endParaRPr lang="en-US" altLang="fr-FR" sz="4000" dirty="0">
              <a:solidFill>
                <a:srgbClr val="FFFFFF"/>
              </a:solidFill>
            </a:endParaRPr>
          </a:p>
        </p:txBody>
      </p:sp>
      <p:pic>
        <p:nvPicPr>
          <p:cNvPr id="100357" name="Picture 5" descr="1205866564-hr-3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858837"/>
            <a:ext cx="33337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Lock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001" y="3615910"/>
            <a:ext cx="3038475" cy="2973410"/>
          </a:xfrm>
          <a:prstGeom prst="rect">
            <a:avLst/>
          </a:prstGeom>
          <a:noFill/>
          <a:extLst>
            <a:ext uri="{909E8E84-426E-40dd-AFC4-6F175D3DCCD1}">
              <a14:hiddenFill xmlns:a14="http://schemas.microsoft.com/office/drawing/2010/main">
                <a:solidFill>
                  <a:srgbClr val="FFFFFF"/>
                </a:solidFill>
              </a14:hiddenFill>
            </a:ext>
          </a:extLst>
        </p:spPr>
      </p:pic>
      <p:pic>
        <p:nvPicPr>
          <p:cNvPr id="100361" name="Picture 9" descr="volta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4460" y="3615910"/>
            <a:ext cx="1829339" cy="2928399"/>
          </a:xfrm>
          <a:prstGeom prst="rect">
            <a:avLst/>
          </a:prstGeom>
          <a:noFill/>
          <a:extLst>
            <a:ext uri="{909E8E84-426E-40dd-AFC4-6F175D3DCCD1}">
              <a14:hiddenFill xmlns:a14="http://schemas.microsoft.com/office/drawing/2010/main">
                <a:solidFill>
                  <a:srgbClr val="FFFFFF"/>
                </a:solidFill>
              </a14:hiddenFill>
            </a:ext>
          </a:extLst>
        </p:spPr>
      </p:pic>
      <p:pic>
        <p:nvPicPr>
          <p:cNvPr id="100363" name="Picture 11" descr="360069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83" y="3678237"/>
            <a:ext cx="2652713" cy="3179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48075" y="844132"/>
            <a:ext cx="8650903" cy="2554545"/>
          </a:xfrm>
          <a:prstGeom prst="rect">
            <a:avLst/>
          </a:prstGeom>
        </p:spPr>
        <p:txBody>
          <a:bodyPr wrap="square">
            <a:spAutoFit/>
          </a:bodyPr>
          <a:lstStyle/>
          <a:p>
            <a:pPr>
              <a:defRPr/>
            </a:pPr>
            <a:r>
              <a:rPr lang="en-US" sz="3200" dirty="0" smtClean="0">
                <a:solidFill>
                  <a:srgbClr val="FFFFFF"/>
                </a:solidFill>
              </a:rPr>
              <a:t>- Rousseau, Montesquieu, Locke, Hobbes et Voltaire</a:t>
            </a:r>
          </a:p>
          <a:p>
            <a:pPr>
              <a:defRPr/>
            </a:pPr>
            <a:r>
              <a:rPr lang="en-US" sz="3200" dirty="0" smtClean="0">
                <a:solidFill>
                  <a:srgbClr val="FFFFFF"/>
                </a:solidFill>
              </a:rPr>
              <a:t>- Ideas </a:t>
            </a:r>
            <a:r>
              <a:rPr lang="en-US" sz="3200" dirty="0">
                <a:solidFill>
                  <a:srgbClr val="FFFFFF"/>
                </a:solidFill>
              </a:rPr>
              <a:t>of liberty and equality from the American Revolution (note: Constitution was signed 2 </a:t>
            </a:r>
            <a:r>
              <a:rPr lang="en-US" sz="3200" dirty="0" smtClean="0">
                <a:solidFill>
                  <a:srgbClr val="FFFFFF"/>
                </a:solidFill>
              </a:rPr>
              <a:t>years </a:t>
            </a:r>
            <a:r>
              <a:rPr lang="en-US" sz="3200" dirty="0">
                <a:solidFill>
                  <a:srgbClr val="FFFFFF"/>
                </a:solidFill>
              </a:rPr>
              <a:t>before in 1787</a:t>
            </a:r>
            <a:r>
              <a:rPr lang="en-US" sz="3200"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68749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8" descr="S:\Publishing\powerpoint\World history\ZP922\JaNecker.jpg"/>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473189" y="1905001"/>
            <a:ext cx="2990850" cy="4114800"/>
          </a:xfrm>
        </p:spPr>
      </p:pic>
      <p:sp>
        <p:nvSpPr>
          <p:cNvPr id="37891" name="Rectangle 10"/>
          <p:cNvSpPr>
            <a:spLocks noGrp="1" noChangeArrowheads="1"/>
          </p:cNvSpPr>
          <p:nvPr>
            <p:ph type="title"/>
          </p:nvPr>
        </p:nvSpPr>
        <p:spPr>
          <a:xfrm>
            <a:off x="2209800" y="685800"/>
            <a:ext cx="7772400" cy="1066800"/>
          </a:xfrm>
        </p:spPr>
        <p:txBody>
          <a:bodyPr>
            <a:normAutofit fontScale="90000"/>
          </a:bodyPr>
          <a:lstStyle/>
          <a:p>
            <a:r>
              <a:rPr lang="en-US" dirty="0">
                <a:solidFill>
                  <a:srgbClr val="FFFFFF"/>
                </a:solidFill>
              </a:rPr>
              <a:t>Economics </a:t>
            </a:r>
            <a:r>
              <a:rPr lang="en-US" dirty="0" smtClean="0">
                <a:solidFill>
                  <a:srgbClr val="FFFFFF"/>
                </a:solidFill>
              </a:rPr>
              <a:t>problems - </a:t>
            </a:r>
            <a:r>
              <a:rPr lang="en-US" altLang="fr-FR" b="1" dirty="0" smtClean="0">
                <a:solidFill>
                  <a:srgbClr val="FFFFFF"/>
                </a:solidFill>
              </a:rPr>
              <a:t>Financial </a:t>
            </a:r>
            <a:r>
              <a:rPr lang="en-US" altLang="fr-FR" b="1" dirty="0">
                <a:solidFill>
                  <a:srgbClr val="FFFFFF"/>
                </a:solidFill>
              </a:rPr>
              <a:t>Crisis</a:t>
            </a:r>
          </a:p>
        </p:txBody>
      </p:sp>
      <p:sp>
        <p:nvSpPr>
          <p:cNvPr id="37892" name="Text Box 11"/>
          <p:cNvSpPr txBox="1">
            <a:spLocks noChangeArrowheads="1"/>
          </p:cNvSpPr>
          <p:nvPr/>
        </p:nvSpPr>
        <p:spPr bwMode="auto">
          <a:xfrm>
            <a:off x="6502709" y="3162513"/>
            <a:ext cx="36705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charset="0"/>
                <a:ea typeface="ＭＳ Ｐゴシック" charset="-128"/>
              </a:defRPr>
            </a:lvl1pPr>
            <a:lvl2pPr marL="742950" indent="-285750">
              <a:defRPr sz="3200">
                <a:solidFill>
                  <a:schemeClr val="tx1"/>
                </a:solidFill>
                <a:latin typeface="Times New Roman" charset="0"/>
                <a:ea typeface="ＭＳ Ｐゴシック" charset="-128"/>
              </a:defRPr>
            </a:lvl2pPr>
            <a:lvl3pPr marL="1143000" indent="-228600">
              <a:defRPr sz="3200">
                <a:solidFill>
                  <a:schemeClr val="tx1"/>
                </a:solidFill>
                <a:latin typeface="Times New Roman" charset="0"/>
                <a:ea typeface="ＭＳ Ｐゴシック" charset="-128"/>
              </a:defRPr>
            </a:lvl3pPr>
            <a:lvl4pPr marL="1600200" indent="-228600">
              <a:defRPr sz="3200">
                <a:solidFill>
                  <a:schemeClr val="tx1"/>
                </a:solidFill>
                <a:latin typeface="Times New Roman" charset="0"/>
                <a:ea typeface="ＭＳ Ｐゴシック" charset="-128"/>
              </a:defRPr>
            </a:lvl4pPr>
            <a:lvl5pPr marL="2057400" indent="-228600">
              <a:defRPr sz="32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128"/>
              </a:defRPr>
            </a:lvl9pPr>
          </a:lstStyle>
          <a:p>
            <a:pPr algn="ctr" eaLnBrk="1" hangingPunct="1">
              <a:spcBef>
                <a:spcPct val="50000"/>
              </a:spcBef>
            </a:pPr>
            <a:r>
              <a:rPr lang="en-US" altLang="fr-FR" sz="2400" dirty="0">
                <a:solidFill>
                  <a:srgbClr val="FFFFFF"/>
                </a:solidFill>
              </a:rPr>
              <a:t>Finance Minister </a:t>
            </a:r>
            <a:endParaRPr lang="en-US" altLang="fr-FR" sz="2400" dirty="0" smtClean="0">
              <a:solidFill>
                <a:srgbClr val="FFFFFF"/>
              </a:solidFill>
            </a:endParaRPr>
          </a:p>
          <a:p>
            <a:pPr algn="ctr" eaLnBrk="1" hangingPunct="1">
              <a:spcBef>
                <a:spcPct val="50000"/>
              </a:spcBef>
            </a:pPr>
            <a:r>
              <a:rPr lang="en-US" altLang="fr-FR" sz="2400" dirty="0" smtClean="0">
                <a:solidFill>
                  <a:srgbClr val="FFFFFF"/>
                </a:solidFill>
              </a:rPr>
              <a:t>Jacques </a:t>
            </a:r>
            <a:r>
              <a:rPr lang="en-US" altLang="fr-FR" sz="2400" dirty="0">
                <a:solidFill>
                  <a:srgbClr val="FFFFFF"/>
                </a:solidFill>
              </a:rPr>
              <a:t>Necker</a:t>
            </a:r>
          </a:p>
        </p:txBody>
      </p:sp>
    </p:spTree>
    <p:extLst>
      <p:ext uri="{BB962C8B-B14F-4D97-AF65-F5344CB8AC3E}">
        <p14:creationId xmlns:p14="http://schemas.microsoft.com/office/powerpoint/2010/main" val="500037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solidFill>
                  <a:srgbClr val="FFFFFF"/>
                </a:solidFill>
              </a:rPr>
              <a:t>The Growing Crisis</a:t>
            </a:r>
            <a:endParaRPr lang="en-CA" dirty="0">
              <a:solidFill>
                <a:srgbClr val="FFFFFF"/>
              </a:solidFill>
            </a:endParaRPr>
          </a:p>
        </p:txBody>
      </p:sp>
      <p:sp>
        <p:nvSpPr>
          <p:cNvPr id="86019" name="Rectangle 3"/>
          <p:cNvSpPr>
            <a:spLocks noGrp="1" noChangeArrowheads="1"/>
          </p:cNvSpPr>
          <p:nvPr>
            <p:ph idx="1"/>
          </p:nvPr>
        </p:nvSpPr>
        <p:spPr>
          <a:xfrm>
            <a:off x="1981200" y="1600200"/>
            <a:ext cx="4906888" cy="3556992"/>
          </a:xfrm>
        </p:spPr>
        <p:txBody>
          <a:bodyPr>
            <a:normAutofit/>
          </a:bodyPr>
          <a:lstStyle/>
          <a:p>
            <a:pPr>
              <a:lnSpc>
                <a:spcPct val="80000"/>
              </a:lnSpc>
            </a:pPr>
            <a:r>
              <a:rPr lang="en-CA" sz="3200" dirty="0">
                <a:solidFill>
                  <a:srgbClr val="FFFFFF"/>
                </a:solidFill>
              </a:rPr>
              <a:t>French support of the American Revolution alone nearly </a:t>
            </a:r>
            <a:r>
              <a:rPr lang="en-CA" sz="3200" dirty="0">
                <a:solidFill>
                  <a:srgbClr val="FF0000"/>
                </a:solidFill>
              </a:rPr>
              <a:t>doubled </a:t>
            </a:r>
            <a:r>
              <a:rPr lang="en-CA" sz="3200" dirty="0">
                <a:solidFill>
                  <a:srgbClr val="FFFFFF"/>
                </a:solidFill>
              </a:rPr>
              <a:t>the government’s debt.</a:t>
            </a:r>
          </a:p>
        </p:txBody>
      </p:sp>
      <p:pic>
        <p:nvPicPr>
          <p:cNvPr id="107526" name="Picture 6" descr="http://xenophongroup.com/mcjoynt/cover300.jpg"/>
          <p:cNvPicPr>
            <a:picLocks noChangeAspect="1" noChangeArrowheads="1"/>
          </p:cNvPicPr>
          <p:nvPr/>
        </p:nvPicPr>
        <p:blipFill>
          <a:blip r:embed="rId3" cstate="print"/>
          <a:srcRect/>
          <a:stretch>
            <a:fillRect/>
          </a:stretch>
        </p:blipFill>
        <p:spPr bwMode="auto">
          <a:xfrm>
            <a:off x="7248128" y="1556792"/>
            <a:ext cx="2857500" cy="3695700"/>
          </a:xfrm>
          <a:prstGeom prst="rect">
            <a:avLst/>
          </a:prstGeom>
          <a:noFill/>
        </p:spPr>
      </p:pic>
      <p:pic>
        <p:nvPicPr>
          <p:cNvPr id="107528" name="Picture 8" descr="General George Washington and the Marquis de Lafayette at Valley Forge Winter Camp"/>
          <p:cNvPicPr>
            <a:picLocks noChangeAspect="1" noChangeArrowheads="1"/>
          </p:cNvPicPr>
          <p:nvPr/>
        </p:nvPicPr>
        <p:blipFill>
          <a:blip r:embed="rId4" cstate="print"/>
          <a:srcRect/>
          <a:stretch>
            <a:fillRect/>
          </a:stretch>
        </p:blipFill>
        <p:spPr bwMode="auto">
          <a:xfrm>
            <a:off x="2351584" y="3429000"/>
            <a:ext cx="4248472" cy="3186354"/>
          </a:xfrm>
          <a:prstGeom prst="rect">
            <a:avLst/>
          </a:prstGeom>
          <a:noFill/>
        </p:spPr>
      </p:pic>
      <p:sp>
        <p:nvSpPr>
          <p:cNvPr id="6" name="TextBox 5"/>
          <p:cNvSpPr txBox="1"/>
          <p:nvPr/>
        </p:nvSpPr>
        <p:spPr>
          <a:xfrm>
            <a:off x="6672064" y="5949281"/>
            <a:ext cx="2808312" cy="646331"/>
          </a:xfrm>
          <a:prstGeom prst="rect">
            <a:avLst/>
          </a:prstGeom>
          <a:noFill/>
        </p:spPr>
        <p:txBody>
          <a:bodyPr wrap="square" rtlCol="0">
            <a:spAutoFit/>
          </a:bodyPr>
          <a:lstStyle/>
          <a:p>
            <a:r>
              <a:rPr lang="en-US" dirty="0">
                <a:solidFill>
                  <a:srgbClr val="FFFFFF"/>
                </a:solidFill>
              </a:rPr>
              <a:t>Marquis de Lafayette and George Washington</a:t>
            </a:r>
            <a:endParaRPr lang="en-CA" dirty="0">
              <a:solidFill>
                <a:srgbClr val="FFFFFF"/>
              </a:solidFill>
            </a:endParaRPr>
          </a:p>
        </p:txBody>
      </p:sp>
    </p:spTree>
    <p:extLst>
      <p:ext uri="{BB962C8B-B14F-4D97-AF65-F5344CB8AC3E}">
        <p14:creationId xmlns:p14="http://schemas.microsoft.com/office/powerpoint/2010/main" val="1483863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934825" y="323381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n-CA" sz="3200" dirty="0" smtClean="0">
                <a:solidFill>
                  <a:srgbClr val="FFFFFF"/>
                </a:solidFill>
              </a:rPr>
              <a:t>The most serious economic problem during the 1770s and 1780s was the huge </a:t>
            </a:r>
            <a:r>
              <a:rPr lang="en-CA" sz="3200" dirty="0" smtClean="0">
                <a:solidFill>
                  <a:srgbClr val="FF0000"/>
                </a:solidFill>
              </a:rPr>
              <a:t>debt</a:t>
            </a:r>
            <a:r>
              <a:rPr lang="en-CA" sz="3200" dirty="0" smtClean="0"/>
              <a:t> </a:t>
            </a:r>
            <a:r>
              <a:rPr lang="en-CA" sz="3200" dirty="0" smtClean="0">
                <a:solidFill>
                  <a:srgbClr val="FFFFFF"/>
                </a:solidFill>
              </a:rPr>
              <a:t>it owed to bankers.</a:t>
            </a:r>
          </a:p>
          <a:p>
            <a:pPr>
              <a:lnSpc>
                <a:spcPct val="80000"/>
              </a:lnSpc>
            </a:pPr>
            <a:r>
              <a:rPr lang="en-CA" sz="3200" dirty="0" smtClean="0">
                <a:solidFill>
                  <a:srgbClr val="FFFFFF"/>
                </a:solidFill>
              </a:rPr>
              <a:t>The government had </a:t>
            </a:r>
            <a:r>
              <a:rPr lang="en-CA" sz="3200" dirty="0" smtClean="0">
                <a:solidFill>
                  <a:srgbClr val="FFFF00"/>
                </a:solidFill>
              </a:rPr>
              <a:t>borrowed</a:t>
            </a:r>
            <a:r>
              <a:rPr lang="en-CA" sz="3200" dirty="0" smtClean="0">
                <a:solidFill>
                  <a:srgbClr val="FFFFFF"/>
                </a:solidFill>
              </a:rPr>
              <a:t> large amounts of money to pay for the wars of Louis XIV.  Louis XV and Louis XVI continued to borrow money to support the court at </a:t>
            </a:r>
            <a:r>
              <a:rPr lang="en-CA" sz="3200" dirty="0" smtClean="0">
                <a:solidFill>
                  <a:srgbClr val="FFFF00"/>
                </a:solidFill>
              </a:rPr>
              <a:t>Versailles</a:t>
            </a:r>
            <a:r>
              <a:rPr lang="en-CA" sz="3200" dirty="0" smtClean="0">
                <a:solidFill>
                  <a:srgbClr val="FFFFFF"/>
                </a:solidFill>
              </a:rPr>
              <a:t> and to fight wars to </a:t>
            </a:r>
            <a:r>
              <a:rPr lang="en-CA" sz="3200" dirty="0" smtClean="0">
                <a:solidFill>
                  <a:srgbClr val="FFFF00"/>
                </a:solidFill>
              </a:rPr>
              <a:t>maintain French power </a:t>
            </a:r>
            <a:r>
              <a:rPr lang="en-CA" sz="3200" dirty="0" smtClean="0">
                <a:solidFill>
                  <a:srgbClr val="FFFFFF"/>
                </a:solidFill>
              </a:rPr>
              <a:t>in Europe and over-seas.  </a:t>
            </a:r>
            <a:endParaRPr lang="en-CA" sz="3200" dirty="0">
              <a:solidFill>
                <a:srgbClr val="FFFFFF"/>
              </a:solidFill>
            </a:endParaRPr>
          </a:p>
        </p:txBody>
      </p:sp>
      <p:pic>
        <p:nvPicPr>
          <p:cNvPr id="6" name="Picture 5"/>
          <p:cNvPicPr>
            <a:picLocks noChangeAspect="1"/>
          </p:cNvPicPr>
          <p:nvPr/>
        </p:nvPicPr>
        <p:blipFill>
          <a:blip r:embed="rId2"/>
          <a:stretch>
            <a:fillRect/>
          </a:stretch>
        </p:blipFill>
        <p:spPr>
          <a:xfrm>
            <a:off x="6874175" y="301735"/>
            <a:ext cx="3874891" cy="2511344"/>
          </a:xfrm>
          <a:prstGeom prst="rect">
            <a:avLst/>
          </a:prstGeom>
        </p:spPr>
      </p:pic>
      <p:pic>
        <p:nvPicPr>
          <p:cNvPr id="7" name="Picture 6"/>
          <p:cNvPicPr>
            <a:picLocks noChangeAspect="1"/>
          </p:cNvPicPr>
          <p:nvPr/>
        </p:nvPicPr>
        <p:blipFill>
          <a:blip r:embed="rId3"/>
          <a:stretch>
            <a:fillRect/>
          </a:stretch>
        </p:blipFill>
        <p:spPr>
          <a:xfrm>
            <a:off x="1960106" y="301735"/>
            <a:ext cx="3809785" cy="2616162"/>
          </a:xfrm>
          <a:prstGeom prst="rect">
            <a:avLst/>
          </a:prstGeom>
        </p:spPr>
      </p:pic>
    </p:spTree>
    <p:extLst>
      <p:ext uri="{BB962C8B-B14F-4D97-AF65-F5344CB8AC3E}">
        <p14:creationId xmlns:p14="http://schemas.microsoft.com/office/powerpoint/2010/main" val="235743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838200" y="1066310"/>
            <a:ext cx="10515600" cy="4351338"/>
          </a:xfrm>
        </p:spPr>
        <p:txBody>
          <a:bodyPr>
            <a:normAutofit/>
          </a:bodyPr>
          <a:lstStyle/>
          <a:p>
            <a:pPr eaLnBrk="1" hangingPunct="1">
              <a:lnSpc>
                <a:spcPct val="80000"/>
              </a:lnSpc>
            </a:pPr>
            <a:r>
              <a:rPr lang="en-US" altLang="fr-FR" sz="3000" b="1" dirty="0" smtClean="0">
                <a:solidFill>
                  <a:srgbClr val="FFFFFF"/>
                </a:solidFill>
                <a:ea typeface="ＭＳ Ｐゴシック" charset="-128"/>
              </a:rPr>
              <a:t>Deficit </a:t>
            </a:r>
            <a:r>
              <a:rPr lang="en-US" altLang="fr-FR" sz="3000" b="1" dirty="0">
                <a:solidFill>
                  <a:srgbClr val="FFFFFF"/>
                </a:solidFill>
                <a:ea typeface="ＭＳ Ｐゴシック" charset="-128"/>
              </a:rPr>
              <a:t>spending</a:t>
            </a:r>
            <a:r>
              <a:rPr lang="en-US" altLang="fr-FR" sz="3000" dirty="0">
                <a:solidFill>
                  <a:srgbClr val="FFFFFF"/>
                </a:solidFill>
                <a:ea typeface="ＭＳ Ｐゴシック" charset="-128"/>
              </a:rPr>
              <a:t> – a government spending more money than it takes in from tax revenues</a:t>
            </a:r>
          </a:p>
          <a:p>
            <a:pPr eaLnBrk="1" hangingPunct="1">
              <a:lnSpc>
                <a:spcPct val="80000"/>
              </a:lnSpc>
            </a:pPr>
            <a:r>
              <a:rPr lang="en-US" altLang="fr-FR" sz="3000" dirty="0">
                <a:solidFill>
                  <a:srgbClr val="FFFFFF"/>
                </a:solidFill>
                <a:ea typeface="ＭＳ Ｐゴシック" charset="-128"/>
              </a:rPr>
              <a:t>Privileged classes would not submit to being taxed </a:t>
            </a:r>
            <a:endParaRPr lang="en-US" altLang="fr-FR" sz="3000" dirty="0" smtClean="0">
              <a:solidFill>
                <a:srgbClr val="FFFFFF"/>
              </a:solidFill>
              <a:ea typeface="ＭＳ Ｐゴシック" charset="-128"/>
            </a:endParaRPr>
          </a:p>
          <a:p>
            <a:pPr lvl="0"/>
            <a:r>
              <a:rPr lang="en-CA" dirty="0">
                <a:solidFill>
                  <a:srgbClr val="FFFFFF"/>
                </a:solidFill>
              </a:rPr>
              <a:t>Families were falling apart because parents were abandoning children they couldn’t feed</a:t>
            </a:r>
            <a:endParaRPr lang="en-US" dirty="0">
              <a:solidFill>
                <a:srgbClr val="FFFFFF"/>
              </a:solidFill>
            </a:endParaRPr>
          </a:p>
          <a:p>
            <a:pPr lvl="0"/>
            <a:r>
              <a:rPr lang="en-CA" dirty="0">
                <a:solidFill>
                  <a:srgbClr val="FFFFFF"/>
                </a:solidFill>
              </a:rPr>
              <a:t>Improvements in industry in Britain put workers in France out of business</a:t>
            </a:r>
            <a:endParaRPr lang="en-US" dirty="0">
              <a:solidFill>
                <a:srgbClr val="FFFFFF"/>
              </a:solidFill>
            </a:endParaRPr>
          </a:p>
          <a:p>
            <a:r>
              <a:rPr lang="en-US" altLang="fr-FR" sz="3000" dirty="0">
                <a:solidFill>
                  <a:srgbClr val="FFFFFF"/>
                </a:solidFill>
                <a:ea typeface="ＭＳ Ｐゴシック" charset="-128"/>
              </a:rPr>
              <a:t>Bourgeoisie often managed to gather wealth</a:t>
            </a:r>
          </a:p>
          <a:p>
            <a:pPr lvl="1"/>
            <a:r>
              <a:rPr lang="en-US" altLang="fr-FR" sz="2600" dirty="0">
                <a:solidFill>
                  <a:srgbClr val="FFFFFF"/>
                </a:solidFill>
                <a:ea typeface="ＭＳ Ｐゴシック" charset="-128"/>
              </a:rPr>
              <a:t>But were upset that they paid taxes while nobles did not</a:t>
            </a:r>
          </a:p>
          <a:p>
            <a:pPr eaLnBrk="1" hangingPunct="1">
              <a:lnSpc>
                <a:spcPct val="80000"/>
              </a:lnSpc>
            </a:pPr>
            <a:endParaRPr lang="en-US" altLang="fr-FR" sz="3000" dirty="0">
              <a:solidFill>
                <a:srgbClr val="FFFFFF"/>
              </a:solidFill>
              <a:ea typeface="ＭＳ Ｐゴシック" charset="-128"/>
            </a:endParaRPr>
          </a:p>
        </p:txBody>
      </p:sp>
    </p:spTree>
    <p:extLst>
      <p:ext uri="{BB962C8B-B14F-4D97-AF65-F5344CB8AC3E}">
        <p14:creationId xmlns:p14="http://schemas.microsoft.com/office/powerpoint/2010/main" val="16630809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body" sz="half" idx="1"/>
          </p:nvPr>
        </p:nvSpPr>
        <p:spPr>
          <a:xfrm>
            <a:off x="1981200" y="1295401"/>
            <a:ext cx="4038600" cy="4830763"/>
          </a:xfrm>
        </p:spPr>
        <p:txBody>
          <a:bodyPr/>
          <a:lstStyle/>
          <a:p>
            <a:r>
              <a:rPr lang="en-US" altLang="fr-FR" sz="2400" b="1" dirty="0">
                <a:solidFill>
                  <a:srgbClr val="FFFFFF"/>
                </a:solidFill>
                <a:latin typeface="Book Antiqua" charset="0"/>
              </a:rPr>
              <a:t>Louis XV and his grandson spend France’s money!!!</a:t>
            </a:r>
          </a:p>
          <a:p>
            <a:pPr lvl="1"/>
            <a:r>
              <a:rPr lang="en-US" altLang="fr-FR" dirty="0">
                <a:solidFill>
                  <a:srgbClr val="FFFFFF"/>
                </a:solidFill>
                <a:latin typeface="Book Antiqua" charset="0"/>
              </a:rPr>
              <a:t>Build Versailles </a:t>
            </a:r>
          </a:p>
          <a:p>
            <a:pPr lvl="1"/>
            <a:r>
              <a:rPr lang="en-US" altLang="fr-FR" dirty="0">
                <a:solidFill>
                  <a:srgbClr val="FFFFFF"/>
                </a:solidFill>
                <a:latin typeface="Book Antiqua" charset="0"/>
              </a:rPr>
              <a:t>Funded American Revolution</a:t>
            </a:r>
          </a:p>
          <a:p>
            <a:pPr lvl="1"/>
            <a:r>
              <a:rPr lang="en-US" altLang="fr-FR" dirty="0">
                <a:solidFill>
                  <a:srgbClr val="FFFFFF"/>
                </a:solidFill>
                <a:latin typeface="Book Antiqua" charset="0"/>
              </a:rPr>
              <a:t>In deep debt from failed 7 Years War against Britain</a:t>
            </a:r>
          </a:p>
          <a:p>
            <a:pPr lvl="1"/>
            <a:r>
              <a:rPr lang="en-US" altLang="fr-FR" dirty="0">
                <a:solidFill>
                  <a:srgbClr val="FFFFFF"/>
                </a:solidFill>
                <a:latin typeface="Book Antiqua" charset="0"/>
              </a:rPr>
              <a:t>No national budget for King to follow</a:t>
            </a:r>
          </a:p>
          <a:p>
            <a:pPr lvl="1">
              <a:buFontTx/>
              <a:buNone/>
            </a:pPr>
            <a:endParaRPr lang="en-US" altLang="fr-FR" dirty="0">
              <a:latin typeface="Book Antiqua" charset="0"/>
            </a:endParaRPr>
          </a:p>
          <a:p>
            <a:pPr lvl="1"/>
            <a:endParaRPr lang="en-US" altLang="fr-FR" sz="2000" dirty="0"/>
          </a:p>
        </p:txBody>
      </p:sp>
      <p:pic>
        <p:nvPicPr>
          <p:cNvPr id="9223"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1295401"/>
            <a:ext cx="4038600" cy="4830763"/>
          </a:xfrm>
          <a:ln w="76200">
            <a:solidFill>
              <a:srgbClr val="FF3300"/>
            </a:solidFill>
            <a:miter lim="800000"/>
            <a:headEnd/>
            <a:tailEnd/>
          </a:ln>
        </p:spPr>
      </p:pic>
    </p:spTree>
    <p:extLst>
      <p:ext uri="{BB962C8B-B14F-4D97-AF65-F5344CB8AC3E}">
        <p14:creationId xmlns:p14="http://schemas.microsoft.com/office/powerpoint/2010/main" val="17792896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716</Words>
  <Application>Microsoft Macintosh PowerPoint</Application>
  <PresentationFormat>Custom</PresentationFormat>
  <Paragraphs>70</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Thème Office</vt:lpstr>
      <vt:lpstr>Lesson 5 –  Causes of the French Revolution</vt:lpstr>
      <vt:lpstr>Why would a revolution occur?</vt:lpstr>
      <vt:lpstr>Gap between estates and responsibilities</vt:lpstr>
      <vt:lpstr>Enlightenment ideas</vt:lpstr>
      <vt:lpstr>Economics problems - Financial Crisis</vt:lpstr>
      <vt:lpstr>The Growing Crisis</vt:lpstr>
      <vt:lpstr>PowerPoint Presentation</vt:lpstr>
      <vt:lpstr>PowerPoint Presentation</vt:lpstr>
      <vt:lpstr>PowerPoint Presentation</vt:lpstr>
      <vt:lpstr>Long-term Causes of the French Revolution</vt:lpstr>
      <vt:lpstr>Short-term Causes of the French Revolution</vt:lpstr>
      <vt:lpstr>King Louis XVI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Crisis</dc:title>
  <dc:creator>Utilisateur de Microsoft Office</dc:creator>
  <cp:lastModifiedBy>Any User</cp:lastModifiedBy>
  <cp:revision>24</cp:revision>
  <dcterms:created xsi:type="dcterms:W3CDTF">2015-10-29T04:02:13Z</dcterms:created>
  <dcterms:modified xsi:type="dcterms:W3CDTF">2015-10-30T18:21:57Z</dcterms:modified>
</cp:coreProperties>
</file>