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4"/>
  </p:notesMasterIdLst>
  <p:sldIdLst>
    <p:sldId id="260" r:id="rId2"/>
    <p:sldId id="293" r:id="rId3"/>
    <p:sldId id="277" r:id="rId4"/>
    <p:sldId id="259" r:id="rId5"/>
    <p:sldId id="279" r:id="rId6"/>
    <p:sldId id="263" r:id="rId7"/>
    <p:sldId id="264" r:id="rId8"/>
    <p:sldId id="288" r:id="rId9"/>
    <p:sldId id="290" r:id="rId10"/>
    <p:sldId id="292" r:id="rId11"/>
    <p:sldId id="294" r:id="rId12"/>
    <p:sldId id="265" r:id="rId1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471"/>
    <p:restoredTop sz="95280"/>
  </p:normalViewPr>
  <p:slideViewPr>
    <p:cSldViewPr snapToGrid="0" snapToObjects="1">
      <p:cViewPr varScale="1">
        <p:scale>
          <a:sx n="93" d="100"/>
          <a:sy n="93" d="100"/>
        </p:scale>
        <p:origin x="536"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382659-357B-48EA-B6C7-69068103A55A}"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4D8C1560-24FB-47C5-ADF4-D61EFD92540B}">
      <dgm:prSet phldrT="[Text]"/>
      <dgm:spPr/>
      <dgm:t>
        <a:bodyPr/>
        <a:lstStyle/>
        <a:p>
          <a:r>
            <a:rPr lang="en-US" b="1" dirty="0" smtClean="0">
              <a:solidFill>
                <a:srgbClr val="92D050"/>
              </a:solidFill>
              <a:latin typeface="Arial Narrow" pitchFamily="34" charset="0"/>
            </a:rPr>
            <a:t>First</a:t>
          </a:r>
          <a:r>
            <a:rPr lang="en-US" b="1" dirty="0" smtClean="0">
              <a:latin typeface="Arial Narrow" pitchFamily="34" charset="0"/>
            </a:rPr>
            <a:t> Estate = 1 Vote or </a:t>
          </a:r>
          <a:r>
            <a:rPr lang="en-US" b="1" dirty="0" smtClean="0">
              <a:solidFill>
                <a:srgbClr val="FFFF00"/>
              </a:solidFill>
              <a:latin typeface="Arial Narrow" pitchFamily="34" charset="0"/>
            </a:rPr>
            <a:t>130,000</a:t>
          </a:r>
          <a:r>
            <a:rPr lang="en-US" b="1" dirty="0" smtClean="0">
              <a:latin typeface="Arial Narrow" pitchFamily="34" charset="0"/>
            </a:rPr>
            <a:t> Votes </a:t>
          </a:r>
          <a:endParaRPr lang="en-US" b="1" dirty="0">
            <a:latin typeface="Arial Narrow" pitchFamily="34" charset="0"/>
          </a:endParaRPr>
        </a:p>
      </dgm:t>
    </dgm:pt>
    <dgm:pt modelId="{16BFDB59-F081-4F14-B312-E7BB4680C0F7}" type="parTrans" cxnId="{37B9460B-3629-442C-8AD4-072C81F118AB}">
      <dgm:prSet/>
      <dgm:spPr/>
      <dgm:t>
        <a:bodyPr/>
        <a:lstStyle/>
        <a:p>
          <a:endParaRPr lang="en-US"/>
        </a:p>
      </dgm:t>
    </dgm:pt>
    <dgm:pt modelId="{B9B6221E-CD48-4A7F-BCCC-4705DA0E7995}" type="sibTrans" cxnId="{37B9460B-3629-442C-8AD4-072C81F118AB}">
      <dgm:prSet/>
      <dgm:spPr/>
      <dgm:t>
        <a:bodyPr/>
        <a:lstStyle/>
        <a:p>
          <a:endParaRPr lang="en-US"/>
        </a:p>
      </dgm:t>
    </dgm:pt>
    <dgm:pt modelId="{717E5CBA-493E-4D01-A482-B8CFB9128A6E}">
      <dgm:prSet phldrT="[Text]"/>
      <dgm:spPr/>
      <dgm:t>
        <a:bodyPr/>
        <a:lstStyle/>
        <a:p>
          <a:r>
            <a:rPr lang="en-US" b="1" dirty="0" smtClean="0">
              <a:solidFill>
                <a:srgbClr val="92D050"/>
              </a:solidFill>
              <a:latin typeface="Arial Narrow" pitchFamily="34" charset="0"/>
            </a:rPr>
            <a:t>Third</a:t>
          </a:r>
          <a:r>
            <a:rPr lang="en-US" b="1" dirty="0" smtClean="0">
              <a:latin typeface="Arial Narrow" pitchFamily="34" charset="0"/>
            </a:rPr>
            <a:t> Estate = 1 Vote or </a:t>
          </a:r>
          <a:r>
            <a:rPr lang="en-US" b="1" dirty="0" smtClean="0">
              <a:solidFill>
                <a:srgbClr val="FFFF00"/>
              </a:solidFill>
              <a:latin typeface="Arial Narrow" pitchFamily="34" charset="0"/>
            </a:rPr>
            <a:t>25,000,000</a:t>
          </a:r>
          <a:r>
            <a:rPr lang="en-US" b="1" dirty="0" smtClean="0">
              <a:latin typeface="Arial Narrow" pitchFamily="34" charset="0"/>
            </a:rPr>
            <a:t> Votes</a:t>
          </a:r>
          <a:endParaRPr lang="en-US" b="1" dirty="0">
            <a:latin typeface="Arial Narrow" pitchFamily="34" charset="0"/>
          </a:endParaRPr>
        </a:p>
      </dgm:t>
    </dgm:pt>
    <dgm:pt modelId="{3A27142E-8FA5-4098-B408-C2B74C27628A}" type="parTrans" cxnId="{88DB3B13-9807-4B1D-B41E-E6D4A6A0B62C}">
      <dgm:prSet/>
      <dgm:spPr/>
      <dgm:t>
        <a:bodyPr/>
        <a:lstStyle/>
        <a:p>
          <a:endParaRPr lang="en-US"/>
        </a:p>
      </dgm:t>
    </dgm:pt>
    <dgm:pt modelId="{9C462D85-EBDA-4A6B-8310-539CC41D3E6A}" type="sibTrans" cxnId="{88DB3B13-9807-4B1D-B41E-E6D4A6A0B62C}">
      <dgm:prSet/>
      <dgm:spPr/>
      <dgm:t>
        <a:bodyPr/>
        <a:lstStyle/>
        <a:p>
          <a:endParaRPr lang="en-US"/>
        </a:p>
      </dgm:t>
    </dgm:pt>
    <dgm:pt modelId="{DED49536-2104-43B8-93E4-386912C12329}">
      <dgm:prSet phldrT="[Text]"/>
      <dgm:spPr/>
      <dgm:t>
        <a:bodyPr/>
        <a:lstStyle/>
        <a:p>
          <a:r>
            <a:rPr lang="en-US" b="1" dirty="0" smtClean="0">
              <a:solidFill>
                <a:srgbClr val="92D050"/>
              </a:solidFill>
              <a:latin typeface="Arial Narrow" pitchFamily="34" charset="0"/>
            </a:rPr>
            <a:t>Second</a:t>
          </a:r>
          <a:r>
            <a:rPr lang="en-US" b="1" dirty="0" smtClean="0">
              <a:latin typeface="Arial Narrow" pitchFamily="34" charset="0"/>
            </a:rPr>
            <a:t> Estate = 1 Vote or </a:t>
          </a:r>
          <a:r>
            <a:rPr lang="en-US" b="1" dirty="0" smtClean="0">
              <a:solidFill>
                <a:srgbClr val="FFFF00"/>
              </a:solidFill>
              <a:latin typeface="Arial Narrow" pitchFamily="34" charset="0"/>
            </a:rPr>
            <a:t>110,000</a:t>
          </a:r>
          <a:r>
            <a:rPr lang="en-US" b="1" dirty="0" smtClean="0">
              <a:latin typeface="Arial Narrow" pitchFamily="34" charset="0"/>
            </a:rPr>
            <a:t> Votes</a:t>
          </a:r>
          <a:endParaRPr lang="en-US" b="1" dirty="0">
            <a:latin typeface="Arial Narrow" pitchFamily="34" charset="0"/>
          </a:endParaRPr>
        </a:p>
      </dgm:t>
    </dgm:pt>
    <dgm:pt modelId="{84E40F27-AC26-4B39-98CB-F5B5AABE8FA5}" type="parTrans" cxnId="{7F2125F2-0440-41F8-95F6-D7ABD5A321A9}">
      <dgm:prSet/>
      <dgm:spPr/>
      <dgm:t>
        <a:bodyPr/>
        <a:lstStyle/>
        <a:p>
          <a:endParaRPr lang="en-US"/>
        </a:p>
      </dgm:t>
    </dgm:pt>
    <dgm:pt modelId="{E89D5BA9-D2B6-49BF-8478-52AFA4F4E682}" type="sibTrans" cxnId="{7F2125F2-0440-41F8-95F6-D7ABD5A321A9}">
      <dgm:prSet/>
      <dgm:spPr/>
      <dgm:t>
        <a:bodyPr/>
        <a:lstStyle/>
        <a:p>
          <a:endParaRPr lang="en-US"/>
        </a:p>
      </dgm:t>
    </dgm:pt>
    <dgm:pt modelId="{E4285CFD-E6DF-4EF8-BFDD-CE45788442A0}" type="pres">
      <dgm:prSet presAssocID="{8C382659-357B-48EA-B6C7-69068103A55A}" presName="diagram" presStyleCnt="0">
        <dgm:presLayoutVars>
          <dgm:dir/>
          <dgm:resizeHandles val="exact"/>
        </dgm:presLayoutVars>
      </dgm:prSet>
      <dgm:spPr/>
      <dgm:t>
        <a:bodyPr/>
        <a:lstStyle/>
        <a:p>
          <a:endParaRPr lang="en-US"/>
        </a:p>
      </dgm:t>
    </dgm:pt>
    <dgm:pt modelId="{A41F50FD-8512-48C5-BDDA-FA7CB132320C}" type="pres">
      <dgm:prSet presAssocID="{4D8C1560-24FB-47C5-ADF4-D61EFD92540B}" presName="arrow" presStyleLbl="node1" presStyleIdx="0" presStyleCnt="3">
        <dgm:presLayoutVars>
          <dgm:bulletEnabled val="1"/>
        </dgm:presLayoutVars>
      </dgm:prSet>
      <dgm:spPr/>
      <dgm:t>
        <a:bodyPr/>
        <a:lstStyle/>
        <a:p>
          <a:endParaRPr lang="en-US"/>
        </a:p>
      </dgm:t>
    </dgm:pt>
    <dgm:pt modelId="{710633F0-CBC1-473D-A6E4-3462641F467A}" type="pres">
      <dgm:prSet presAssocID="{DED49536-2104-43B8-93E4-386912C12329}" presName="arrow" presStyleLbl="node1" presStyleIdx="1" presStyleCnt="3">
        <dgm:presLayoutVars>
          <dgm:bulletEnabled val="1"/>
        </dgm:presLayoutVars>
      </dgm:prSet>
      <dgm:spPr/>
      <dgm:t>
        <a:bodyPr/>
        <a:lstStyle/>
        <a:p>
          <a:endParaRPr lang="en-US"/>
        </a:p>
      </dgm:t>
    </dgm:pt>
    <dgm:pt modelId="{A0389B3F-E8AD-4625-BD84-58AE46876195}" type="pres">
      <dgm:prSet presAssocID="{717E5CBA-493E-4D01-A482-B8CFB9128A6E}" presName="arrow" presStyleLbl="node1" presStyleIdx="2" presStyleCnt="3">
        <dgm:presLayoutVars>
          <dgm:bulletEnabled val="1"/>
        </dgm:presLayoutVars>
      </dgm:prSet>
      <dgm:spPr/>
      <dgm:t>
        <a:bodyPr/>
        <a:lstStyle/>
        <a:p>
          <a:endParaRPr lang="en-US"/>
        </a:p>
      </dgm:t>
    </dgm:pt>
  </dgm:ptLst>
  <dgm:cxnLst>
    <dgm:cxn modelId="{AA4A6610-42B8-914A-8B2C-B3F57CDD82A8}" type="presOf" srcId="{DED49536-2104-43B8-93E4-386912C12329}" destId="{710633F0-CBC1-473D-A6E4-3462641F467A}" srcOrd="0" destOrd="0" presId="urn:microsoft.com/office/officeart/2005/8/layout/arrow5"/>
    <dgm:cxn modelId="{7F2125F2-0440-41F8-95F6-D7ABD5A321A9}" srcId="{8C382659-357B-48EA-B6C7-69068103A55A}" destId="{DED49536-2104-43B8-93E4-386912C12329}" srcOrd="1" destOrd="0" parTransId="{84E40F27-AC26-4B39-98CB-F5B5AABE8FA5}" sibTransId="{E89D5BA9-D2B6-49BF-8478-52AFA4F4E682}"/>
    <dgm:cxn modelId="{37B9460B-3629-442C-8AD4-072C81F118AB}" srcId="{8C382659-357B-48EA-B6C7-69068103A55A}" destId="{4D8C1560-24FB-47C5-ADF4-D61EFD92540B}" srcOrd="0" destOrd="0" parTransId="{16BFDB59-F081-4F14-B312-E7BB4680C0F7}" sibTransId="{B9B6221E-CD48-4A7F-BCCC-4705DA0E7995}"/>
    <dgm:cxn modelId="{7111D4B7-79D5-0C4A-8C3D-49FDA23988D1}" type="presOf" srcId="{717E5CBA-493E-4D01-A482-B8CFB9128A6E}" destId="{A0389B3F-E8AD-4625-BD84-58AE46876195}" srcOrd="0" destOrd="0" presId="urn:microsoft.com/office/officeart/2005/8/layout/arrow5"/>
    <dgm:cxn modelId="{88DB3B13-9807-4B1D-B41E-E6D4A6A0B62C}" srcId="{8C382659-357B-48EA-B6C7-69068103A55A}" destId="{717E5CBA-493E-4D01-A482-B8CFB9128A6E}" srcOrd="2" destOrd="0" parTransId="{3A27142E-8FA5-4098-B408-C2B74C27628A}" sibTransId="{9C462D85-EBDA-4A6B-8310-539CC41D3E6A}"/>
    <dgm:cxn modelId="{36CACEB9-48B3-854A-82CA-F6EA6B340549}" type="presOf" srcId="{4D8C1560-24FB-47C5-ADF4-D61EFD92540B}" destId="{A41F50FD-8512-48C5-BDDA-FA7CB132320C}" srcOrd="0" destOrd="0" presId="urn:microsoft.com/office/officeart/2005/8/layout/arrow5"/>
    <dgm:cxn modelId="{14A4F70D-C386-9949-8C55-8C045C58328A}" type="presOf" srcId="{8C382659-357B-48EA-B6C7-69068103A55A}" destId="{E4285CFD-E6DF-4EF8-BFDD-CE45788442A0}" srcOrd="0" destOrd="0" presId="urn:microsoft.com/office/officeart/2005/8/layout/arrow5"/>
    <dgm:cxn modelId="{37E73546-327B-154B-B562-566FDAF8E93E}" type="presParOf" srcId="{E4285CFD-E6DF-4EF8-BFDD-CE45788442A0}" destId="{A41F50FD-8512-48C5-BDDA-FA7CB132320C}" srcOrd="0" destOrd="0" presId="urn:microsoft.com/office/officeart/2005/8/layout/arrow5"/>
    <dgm:cxn modelId="{763EC91A-5613-1E47-B5EF-D46916DEB248}" type="presParOf" srcId="{E4285CFD-E6DF-4EF8-BFDD-CE45788442A0}" destId="{710633F0-CBC1-473D-A6E4-3462641F467A}" srcOrd="1" destOrd="0" presId="urn:microsoft.com/office/officeart/2005/8/layout/arrow5"/>
    <dgm:cxn modelId="{863D34AC-7FB2-D34A-B34D-77D1ECE557BE}" type="presParOf" srcId="{E4285CFD-E6DF-4EF8-BFDD-CE45788442A0}" destId="{A0389B3F-E8AD-4625-BD84-58AE46876195}" srcOrd="2" destOrd="0" presId="urn:microsoft.com/office/officeart/2005/8/layout/arrow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1BA316E-F40A-4C4B-9B1C-1181451D84AD}"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n-US"/>
        </a:p>
      </dgm:t>
    </dgm:pt>
    <dgm:pt modelId="{69227FD4-CCE2-44A5-A41B-419EE3BA07CA}">
      <dgm:prSet phldrT="[Text]"/>
      <dgm:spPr/>
      <dgm:t>
        <a:bodyPr/>
        <a:lstStyle/>
        <a:p>
          <a:r>
            <a:rPr lang="en-US" dirty="0" smtClean="0"/>
            <a:t>The Third Estate declared itself to be the </a:t>
          </a:r>
          <a:r>
            <a:rPr lang="en-US" b="1" dirty="0" smtClean="0">
              <a:solidFill>
                <a:srgbClr val="FFFF00"/>
              </a:solidFill>
            </a:rPr>
            <a:t>National Assembly</a:t>
          </a:r>
          <a:r>
            <a:rPr lang="en-US" b="1" dirty="0" smtClean="0"/>
            <a:t>.</a:t>
          </a:r>
          <a:endParaRPr lang="en-US" dirty="0"/>
        </a:p>
      </dgm:t>
    </dgm:pt>
    <dgm:pt modelId="{DABC3A96-9A0E-42F7-BC06-CD84CCC074A1}" type="parTrans" cxnId="{43556D2F-28A1-4698-9B56-1207EA729B2F}">
      <dgm:prSet/>
      <dgm:spPr/>
      <dgm:t>
        <a:bodyPr/>
        <a:lstStyle/>
        <a:p>
          <a:endParaRPr lang="en-US"/>
        </a:p>
      </dgm:t>
    </dgm:pt>
    <dgm:pt modelId="{21A50D48-C577-471A-B425-E83B65DA44AB}" type="sibTrans" cxnId="{43556D2F-28A1-4698-9B56-1207EA729B2F}">
      <dgm:prSet/>
      <dgm:spPr/>
      <dgm:t>
        <a:bodyPr/>
        <a:lstStyle/>
        <a:p>
          <a:endParaRPr lang="en-US"/>
        </a:p>
      </dgm:t>
    </dgm:pt>
    <dgm:pt modelId="{E9E2CA49-2352-4ADD-AF2B-DB3E42FB0105}">
      <dgm:prSet phldrT="[Text]"/>
      <dgm:spPr/>
      <dgm:t>
        <a:bodyPr/>
        <a:lstStyle/>
        <a:p>
          <a:r>
            <a:rPr lang="en-US" dirty="0" smtClean="0"/>
            <a:t>Louis XVI responded by </a:t>
          </a:r>
          <a:r>
            <a:rPr lang="en-US" dirty="0" smtClean="0">
              <a:solidFill>
                <a:srgbClr val="FFFF00"/>
              </a:solidFill>
            </a:rPr>
            <a:t>locking</a:t>
          </a:r>
          <a:r>
            <a:rPr lang="en-US" dirty="0" smtClean="0"/>
            <a:t> the Third Estate out of the meeting.</a:t>
          </a:r>
          <a:endParaRPr lang="en-US" dirty="0"/>
        </a:p>
      </dgm:t>
    </dgm:pt>
    <dgm:pt modelId="{BCF4A6B1-0091-41E6-952B-3CABE8D4182D}" type="parTrans" cxnId="{E3AAAEE1-D69B-449F-97CB-AA0BE2B651A2}">
      <dgm:prSet/>
      <dgm:spPr/>
      <dgm:t>
        <a:bodyPr/>
        <a:lstStyle/>
        <a:p>
          <a:endParaRPr lang="en-US"/>
        </a:p>
      </dgm:t>
    </dgm:pt>
    <dgm:pt modelId="{02CCBFBB-0A70-4E36-98A9-FEF783883FA1}" type="sibTrans" cxnId="{E3AAAEE1-D69B-449F-97CB-AA0BE2B651A2}">
      <dgm:prSet/>
      <dgm:spPr/>
      <dgm:t>
        <a:bodyPr/>
        <a:lstStyle/>
        <a:p>
          <a:endParaRPr lang="en-US"/>
        </a:p>
      </dgm:t>
    </dgm:pt>
    <dgm:pt modelId="{1C95725F-DD0A-45B3-9917-F4F352CD0EAB}">
      <dgm:prSet phldrT="[Text]"/>
      <dgm:spPr/>
      <dgm:t>
        <a:bodyPr/>
        <a:lstStyle/>
        <a:p>
          <a:r>
            <a:rPr lang="en-US" dirty="0" smtClean="0"/>
            <a:t>The Third Estate </a:t>
          </a:r>
          <a:r>
            <a:rPr lang="en-US" dirty="0" smtClean="0">
              <a:solidFill>
                <a:srgbClr val="FFFF00"/>
              </a:solidFill>
            </a:rPr>
            <a:t>relocated</a:t>
          </a:r>
          <a:r>
            <a:rPr lang="en-US" dirty="0" smtClean="0"/>
            <a:t> to a nearby tennis court where its members vowed to stay together and create a </a:t>
          </a:r>
          <a:r>
            <a:rPr lang="en-US" dirty="0" smtClean="0">
              <a:solidFill>
                <a:srgbClr val="FF0000"/>
              </a:solidFill>
            </a:rPr>
            <a:t>written constitution for France</a:t>
          </a:r>
          <a:r>
            <a:rPr lang="en-US" dirty="0" smtClean="0"/>
            <a:t>.</a:t>
          </a:r>
          <a:endParaRPr lang="en-US" dirty="0"/>
        </a:p>
      </dgm:t>
    </dgm:pt>
    <dgm:pt modelId="{6CD70421-82AF-47EC-9385-A20D92FED168}" type="parTrans" cxnId="{F7196E41-078F-4CCB-BEAC-228C64200B3A}">
      <dgm:prSet/>
      <dgm:spPr/>
      <dgm:t>
        <a:bodyPr/>
        <a:lstStyle/>
        <a:p>
          <a:endParaRPr lang="en-US"/>
        </a:p>
      </dgm:t>
    </dgm:pt>
    <dgm:pt modelId="{577DD65B-0801-40D6-8DAF-563F7FDF5CF2}" type="sibTrans" cxnId="{F7196E41-078F-4CCB-BEAC-228C64200B3A}">
      <dgm:prSet/>
      <dgm:spPr/>
      <dgm:t>
        <a:bodyPr/>
        <a:lstStyle/>
        <a:p>
          <a:endParaRPr lang="en-US"/>
        </a:p>
      </dgm:t>
    </dgm:pt>
    <dgm:pt modelId="{23556BEA-DB74-456C-9990-C1F26DFA2478}">
      <dgm:prSet phldrT="[Text]"/>
      <dgm:spPr/>
      <dgm:t>
        <a:bodyPr/>
        <a:lstStyle/>
        <a:p>
          <a:r>
            <a:rPr lang="en-US" dirty="0" smtClean="0"/>
            <a:t>On June 23, 1789, </a:t>
          </a:r>
          <a:r>
            <a:rPr lang="en-US" dirty="0" smtClean="0">
              <a:solidFill>
                <a:srgbClr val="FFFF00"/>
              </a:solidFill>
            </a:rPr>
            <a:t>Louis XVI </a:t>
          </a:r>
          <a:r>
            <a:rPr lang="en-US" dirty="0" smtClean="0"/>
            <a:t>relented.  He ordered the three estates to meet together as the </a:t>
          </a:r>
          <a:r>
            <a:rPr lang="en-US" b="1" dirty="0" smtClean="0">
              <a:solidFill>
                <a:srgbClr val="FFFF00"/>
              </a:solidFill>
            </a:rPr>
            <a:t>National Assembly</a:t>
          </a:r>
          <a:r>
            <a:rPr lang="en-US" b="0" dirty="0" smtClean="0">
              <a:solidFill>
                <a:srgbClr val="FFFF00"/>
              </a:solidFill>
            </a:rPr>
            <a:t> </a:t>
          </a:r>
          <a:r>
            <a:rPr lang="en-US" b="0" dirty="0" smtClean="0"/>
            <a:t>and vote, by population, on a constitution for France.</a:t>
          </a:r>
          <a:endParaRPr lang="en-US" dirty="0"/>
        </a:p>
      </dgm:t>
    </dgm:pt>
    <dgm:pt modelId="{94D8AB6E-F346-41D5-ACFF-05F59C800BC9}" type="parTrans" cxnId="{F8480905-2B8F-4CD7-8A55-0AA7DDCE69CD}">
      <dgm:prSet/>
      <dgm:spPr/>
      <dgm:t>
        <a:bodyPr/>
        <a:lstStyle/>
        <a:p>
          <a:endParaRPr lang="en-US"/>
        </a:p>
      </dgm:t>
    </dgm:pt>
    <dgm:pt modelId="{B75FE100-7623-43BE-86FD-D18571A26C1A}" type="sibTrans" cxnId="{F8480905-2B8F-4CD7-8A55-0AA7DDCE69CD}">
      <dgm:prSet/>
      <dgm:spPr/>
      <dgm:t>
        <a:bodyPr/>
        <a:lstStyle/>
        <a:p>
          <a:endParaRPr lang="en-US"/>
        </a:p>
      </dgm:t>
    </dgm:pt>
    <dgm:pt modelId="{2ED464FA-8A37-424E-A181-19495DFAFF72}" type="pres">
      <dgm:prSet presAssocID="{A1BA316E-F40A-4C4B-9B1C-1181451D84AD}" presName="Name0" presStyleCnt="0">
        <dgm:presLayoutVars>
          <dgm:dir/>
          <dgm:animLvl val="lvl"/>
          <dgm:resizeHandles val="exact"/>
        </dgm:presLayoutVars>
      </dgm:prSet>
      <dgm:spPr/>
      <dgm:t>
        <a:bodyPr/>
        <a:lstStyle/>
        <a:p>
          <a:endParaRPr lang="en-US"/>
        </a:p>
      </dgm:t>
    </dgm:pt>
    <dgm:pt modelId="{1D2C7A5E-0D1E-4AF3-9EB7-9AE1D4F9EDA8}" type="pres">
      <dgm:prSet presAssocID="{23556BEA-DB74-456C-9990-C1F26DFA2478}" presName="boxAndChildren" presStyleCnt="0"/>
      <dgm:spPr/>
    </dgm:pt>
    <dgm:pt modelId="{038502DF-D2BD-462A-99FB-7EC3A541A05A}" type="pres">
      <dgm:prSet presAssocID="{23556BEA-DB74-456C-9990-C1F26DFA2478}" presName="parentTextBox" presStyleLbl="node1" presStyleIdx="0" presStyleCnt="4"/>
      <dgm:spPr/>
      <dgm:t>
        <a:bodyPr/>
        <a:lstStyle/>
        <a:p>
          <a:endParaRPr lang="en-US"/>
        </a:p>
      </dgm:t>
    </dgm:pt>
    <dgm:pt modelId="{E7AA504C-3269-40A6-9D1A-2732126D0A18}" type="pres">
      <dgm:prSet presAssocID="{577DD65B-0801-40D6-8DAF-563F7FDF5CF2}" presName="sp" presStyleCnt="0"/>
      <dgm:spPr/>
    </dgm:pt>
    <dgm:pt modelId="{C9873DA3-3833-4A8F-8821-B274112641C2}" type="pres">
      <dgm:prSet presAssocID="{1C95725F-DD0A-45B3-9917-F4F352CD0EAB}" presName="arrowAndChildren" presStyleCnt="0"/>
      <dgm:spPr/>
    </dgm:pt>
    <dgm:pt modelId="{490BD214-A10E-4417-BB48-6E161AA7ABCE}" type="pres">
      <dgm:prSet presAssocID="{1C95725F-DD0A-45B3-9917-F4F352CD0EAB}" presName="parentTextArrow" presStyleLbl="node1" presStyleIdx="1" presStyleCnt="4"/>
      <dgm:spPr/>
      <dgm:t>
        <a:bodyPr/>
        <a:lstStyle/>
        <a:p>
          <a:endParaRPr lang="en-US"/>
        </a:p>
      </dgm:t>
    </dgm:pt>
    <dgm:pt modelId="{C47519B1-485E-4320-84E6-BC173980ADDC}" type="pres">
      <dgm:prSet presAssocID="{02CCBFBB-0A70-4E36-98A9-FEF783883FA1}" presName="sp" presStyleCnt="0"/>
      <dgm:spPr/>
    </dgm:pt>
    <dgm:pt modelId="{B454C084-3E78-44A4-A299-E4C92102CF42}" type="pres">
      <dgm:prSet presAssocID="{E9E2CA49-2352-4ADD-AF2B-DB3E42FB0105}" presName="arrowAndChildren" presStyleCnt="0"/>
      <dgm:spPr/>
    </dgm:pt>
    <dgm:pt modelId="{2FC3E465-58D5-4CD7-9972-DDEA1A42EAF5}" type="pres">
      <dgm:prSet presAssocID="{E9E2CA49-2352-4ADD-AF2B-DB3E42FB0105}" presName="parentTextArrow" presStyleLbl="node1" presStyleIdx="2" presStyleCnt="4" custLinFactNeighborX="150"/>
      <dgm:spPr/>
      <dgm:t>
        <a:bodyPr/>
        <a:lstStyle/>
        <a:p>
          <a:endParaRPr lang="en-US"/>
        </a:p>
      </dgm:t>
    </dgm:pt>
    <dgm:pt modelId="{99150475-FF2B-4E8D-B789-2310115079F4}" type="pres">
      <dgm:prSet presAssocID="{21A50D48-C577-471A-B425-E83B65DA44AB}" presName="sp" presStyleCnt="0"/>
      <dgm:spPr/>
    </dgm:pt>
    <dgm:pt modelId="{C03ABE0A-518C-4270-9F87-2AB12F18F189}" type="pres">
      <dgm:prSet presAssocID="{69227FD4-CCE2-44A5-A41B-419EE3BA07CA}" presName="arrowAndChildren" presStyleCnt="0"/>
      <dgm:spPr/>
    </dgm:pt>
    <dgm:pt modelId="{CF7B89AB-2996-4CF3-B9FA-6EA1F0939292}" type="pres">
      <dgm:prSet presAssocID="{69227FD4-CCE2-44A5-A41B-419EE3BA07CA}" presName="parentTextArrow" presStyleLbl="node1" presStyleIdx="3" presStyleCnt="4"/>
      <dgm:spPr/>
      <dgm:t>
        <a:bodyPr/>
        <a:lstStyle/>
        <a:p>
          <a:endParaRPr lang="en-US"/>
        </a:p>
      </dgm:t>
    </dgm:pt>
  </dgm:ptLst>
  <dgm:cxnLst>
    <dgm:cxn modelId="{BE626B36-6718-C444-A9DD-B40A3824F56B}" type="presOf" srcId="{A1BA316E-F40A-4C4B-9B1C-1181451D84AD}" destId="{2ED464FA-8A37-424E-A181-19495DFAFF72}" srcOrd="0" destOrd="0" presId="urn:microsoft.com/office/officeart/2005/8/layout/process4"/>
    <dgm:cxn modelId="{F8480905-2B8F-4CD7-8A55-0AA7DDCE69CD}" srcId="{A1BA316E-F40A-4C4B-9B1C-1181451D84AD}" destId="{23556BEA-DB74-456C-9990-C1F26DFA2478}" srcOrd="3" destOrd="0" parTransId="{94D8AB6E-F346-41D5-ACFF-05F59C800BC9}" sibTransId="{B75FE100-7623-43BE-86FD-D18571A26C1A}"/>
    <dgm:cxn modelId="{8657A3A0-C64E-2C4B-9241-20E0F2D4B420}" type="presOf" srcId="{23556BEA-DB74-456C-9990-C1F26DFA2478}" destId="{038502DF-D2BD-462A-99FB-7EC3A541A05A}" srcOrd="0" destOrd="0" presId="urn:microsoft.com/office/officeart/2005/8/layout/process4"/>
    <dgm:cxn modelId="{EE998319-E02E-F441-B5C1-5832C476B51F}" type="presOf" srcId="{E9E2CA49-2352-4ADD-AF2B-DB3E42FB0105}" destId="{2FC3E465-58D5-4CD7-9972-DDEA1A42EAF5}" srcOrd="0" destOrd="0" presId="urn:microsoft.com/office/officeart/2005/8/layout/process4"/>
    <dgm:cxn modelId="{43556D2F-28A1-4698-9B56-1207EA729B2F}" srcId="{A1BA316E-F40A-4C4B-9B1C-1181451D84AD}" destId="{69227FD4-CCE2-44A5-A41B-419EE3BA07CA}" srcOrd="0" destOrd="0" parTransId="{DABC3A96-9A0E-42F7-BC06-CD84CCC074A1}" sibTransId="{21A50D48-C577-471A-B425-E83B65DA44AB}"/>
    <dgm:cxn modelId="{8E2F7FEF-5921-BB41-AF63-51336DA6D7B3}" type="presOf" srcId="{69227FD4-CCE2-44A5-A41B-419EE3BA07CA}" destId="{CF7B89AB-2996-4CF3-B9FA-6EA1F0939292}" srcOrd="0" destOrd="0" presId="urn:microsoft.com/office/officeart/2005/8/layout/process4"/>
    <dgm:cxn modelId="{E3AAAEE1-D69B-449F-97CB-AA0BE2B651A2}" srcId="{A1BA316E-F40A-4C4B-9B1C-1181451D84AD}" destId="{E9E2CA49-2352-4ADD-AF2B-DB3E42FB0105}" srcOrd="1" destOrd="0" parTransId="{BCF4A6B1-0091-41E6-952B-3CABE8D4182D}" sibTransId="{02CCBFBB-0A70-4E36-98A9-FEF783883FA1}"/>
    <dgm:cxn modelId="{078B4BF1-B9A0-4D4A-A8E7-EEE24DBAAA09}" type="presOf" srcId="{1C95725F-DD0A-45B3-9917-F4F352CD0EAB}" destId="{490BD214-A10E-4417-BB48-6E161AA7ABCE}" srcOrd="0" destOrd="0" presId="urn:microsoft.com/office/officeart/2005/8/layout/process4"/>
    <dgm:cxn modelId="{F7196E41-078F-4CCB-BEAC-228C64200B3A}" srcId="{A1BA316E-F40A-4C4B-9B1C-1181451D84AD}" destId="{1C95725F-DD0A-45B3-9917-F4F352CD0EAB}" srcOrd="2" destOrd="0" parTransId="{6CD70421-82AF-47EC-9385-A20D92FED168}" sibTransId="{577DD65B-0801-40D6-8DAF-563F7FDF5CF2}"/>
    <dgm:cxn modelId="{26D63064-3E74-1D43-82AB-21BBD53C149F}" type="presParOf" srcId="{2ED464FA-8A37-424E-A181-19495DFAFF72}" destId="{1D2C7A5E-0D1E-4AF3-9EB7-9AE1D4F9EDA8}" srcOrd="0" destOrd="0" presId="urn:microsoft.com/office/officeart/2005/8/layout/process4"/>
    <dgm:cxn modelId="{375CA4D8-1EF4-DD49-9A9C-FDB5B2501351}" type="presParOf" srcId="{1D2C7A5E-0D1E-4AF3-9EB7-9AE1D4F9EDA8}" destId="{038502DF-D2BD-462A-99FB-7EC3A541A05A}" srcOrd="0" destOrd="0" presId="urn:microsoft.com/office/officeart/2005/8/layout/process4"/>
    <dgm:cxn modelId="{C799BC9B-ABBF-FB4B-9B4B-EF6E16BFA83C}" type="presParOf" srcId="{2ED464FA-8A37-424E-A181-19495DFAFF72}" destId="{E7AA504C-3269-40A6-9D1A-2732126D0A18}" srcOrd="1" destOrd="0" presId="urn:microsoft.com/office/officeart/2005/8/layout/process4"/>
    <dgm:cxn modelId="{985BD1D2-5227-0F48-8C41-AA712C1737EF}" type="presParOf" srcId="{2ED464FA-8A37-424E-A181-19495DFAFF72}" destId="{C9873DA3-3833-4A8F-8821-B274112641C2}" srcOrd="2" destOrd="0" presId="urn:microsoft.com/office/officeart/2005/8/layout/process4"/>
    <dgm:cxn modelId="{19D2A565-FD20-8F4C-8AD1-A840637A070C}" type="presParOf" srcId="{C9873DA3-3833-4A8F-8821-B274112641C2}" destId="{490BD214-A10E-4417-BB48-6E161AA7ABCE}" srcOrd="0" destOrd="0" presId="urn:microsoft.com/office/officeart/2005/8/layout/process4"/>
    <dgm:cxn modelId="{F28457D9-A2B6-2C49-A306-5B338E844F46}" type="presParOf" srcId="{2ED464FA-8A37-424E-A181-19495DFAFF72}" destId="{C47519B1-485E-4320-84E6-BC173980ADDC}" srcOrd="3" destOrd="0" presId="urn:microsoft.com/office/officeart/2005/8/layout/process4"/>
    <dgm:cxn modelId="{79D05503-1FDD-6848-81A7-BE1FA01F22C9}" type="presParOf" srcId="{2ED464FA-8A37-424E-A181-19495DFAFF72}" destId="{B454C084-3E78-44A4-A299-E4C92102CF42}" srcOrd="4" destOrd="0" presId="urn:microsoft.com/office/officeart/2005/8/layout/process4"/>
    <dgm:cxn modelId="{9DF28BD9-A8B9-D34A-A4FE-A798C298D461}" type="presParOf" srcId="{B454C084-3E78-44A4-A299-E4C92102CF42}" destId="{2FC3E465-58D5-4CD7-9972-DDEA1A42EAF5}" srcOrd="0" destOrd="0" presId="urn:microsoft.com/office/officeart/2005/8/layout/process4"/>
    <dgm:cxn modelId="{B4E4885A-F2C7-6046-8F22-AB18057FDB9F}" type="presParOf" srcId="{2ED464FA-8A37-424E-A181-19495DFAFF72}" destId="{99150475-FF2B-4E8D-B789-2310115079F4}" srcOrd="5" destOrd="0" presId="urn:microsoft.com/office/officeart/2005/8/layout/process4"/>
    <dgm:cxn modelId="{E24EF8ED-11F0-7645-B003-BBBE486036C7}" type="presParOf" srcId="{2ED464FA-8A37-424E-A181-19495DFAFF72}" destId="{C03ABE0A-518C-4270-9F87-2AB12F18F189}" srcOrd="6" destOrd="0" presId="urn:microsoft.com/office/officeart/2005/8/layout/process4"/>
    <dgm:cxn modelId="{C3E17DAA-B0DF-3448-B3AF-7AEFD8C302F0}" type="presParOf" srcId="{C03ABE0A-518C-4270-9F87-2AB12F18F189}" destId="{CF7B89AB-2996-4CF3-B9FA-6EA1F0939292}"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1F50FD-8512-48C5-BDDA-FA7CB132320C}">
      <dsp:nvSpPr>
        <dsp:cNvPr id="0" name=""/>
        <dsp:cNvSpPr/>
      </dsp:nvSpPr>
      <dsp:spPr>
        <a:xfrm>
          <a:off x="2669083" y="847"/>
          <a:ext cx="3196232" cy="31962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92D050"/>
              </a:solidFill>
              <a:latin typeface="Arial Narrow" pitchFamily="34" charset="0"/>
            </a:rPr>
            <a:t>First</a:t>
          </a:r>
          <a:r>
            <a:rPr lang="en-US" sz="2700" b="1" kern="1200" dirty="0" smtClean="0">
              <a:latin typeface="Arial Narrow" pitchFamily="34" charset="0"/>
            </a:rPr>
            <a:t> Estate = 1 Vote or </a:t>
          </a:r>
          <a:r>
            <a:rPr lang="en-US" sz="2700" b="1" kern="1200" dirty="0" smtClean="0">
              <a:solidFill>
                <a:srgbClr val="FFFF00"/>
              </a:solidFill>
              <a:latin typeface="Arial Narrow" pitchFamily="34" charset="0"/>
            </a:rPr>
            <a:t>130,000</a:t>
          </a:r>
          <a:r>
            <a:rPr lang="en-US" sz="2700" b="1" kern="1200" dirty="0" smtClean="0">
              <a:latin typeface="Arial Narrow" pitchFamily="34" charset="0"/>
            </a:rPr>
            <a:t> Votes </a:t>
          </a:r>
          <a:endParaRPr lang="en-US" sz="2700" b="1" kern="1200" dirty="0">
            <a:latin typeface="Arial Narrow" pitchFamily="34" charset="0"/>
          </a:endParaRPr>
        </a:p>
      </dsp:txBody>
      <dsp:txXfrm>
        <a:off x="3468141" y="847"/>
        <a:ext cx="1598116" cy="2636891"/>
      </dsp:txXfrm>
    </dsp:sp>
    <dsp:sp modelId="{710633F0-CBC1-473D-A6E4-3462641F467A}">
      <dsp:nvSpPr>
        <dsp:cNvPr id="0" name=""/>
        <dsp:cNvSpPr/>
      </dsp:nvSpPr>
      <dsp:spPr>
        <a:xfrm rot="7200000">
          <a:off x="4518262" y="3203719"/>
          <a:ext cx="3196232" cy="31962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92D050"/>
              </a:solidFill>
              <a:latin typeface="Arial Narrow" pitchFamily="34" charset="0"/>
            </a:rPr>
            <a:t>Second</a:t>
          </a:r>
          <a:r>
            <a:rPr lang="en-US" sz="2700" b="1" kern="1200" dirty="0" smtClean="0">
              <a:latin typeface="Arial Narrow" pitchFamily="34" charset="0"/>
            </a:rPr>
            <a:t> Estate = 1 Vote or </a:t>
          </a:r>
          <a:r>
            <a:rPr lang="en-US" sz="2700" b="1" kern="1200" dirty="0" smtClean="0">
              <a:solidFill>
                <a:srgbClr val="FFFF00"/>
              </a:solidFill>
              <a:latin typeface="Arial Narrow" pitchFamily="34" charset="0"/>
            </a:rPr>
            <a:t>110,000</a:t>
          </a:r>
          <a:r>
            <a:rPr lang="en-US" sz="2700" b="1" kern="1200" dirty="0" smtClean="0">
              <a:latin typeface="Arial Narrow" pitchFamily="34" charset="0"/>
            </a:rPr>
            <a:t> Votes</a:t>
          </a:r>
          <a:endParaRPr lang="en-US" sz="2700" b="1" kern="1200" dirty="0">
            <a:latin typeface="Arial Narrow" pitchFamily="34" charset="0"/>
          </a:endParaRPr>
        </a:p>
      </dsp:txBody>
      <dsp:txXfrm rot="-5400000">
        <a:off x="5040135" y="4142612"/>
        <a:ext cx="2636891" cy="1598116"/>
      </dsp:txXfrm>
    </dsp:sp>
    <dsp:sp modelId="{A0389B3F-E8AD-4625-BD84-58AE46876195}">
      <dsp:nvSpPr>
        <dsp:cNvPr id="0" name=""/>
        <dsp:cNvSpPr/>
      </dsp:nvSpPr>
      <dsp:spPr>
        <a:xfrm rot="14400000">
          <a:off x="819904" y="3203719"/>
          <a:ext cx="3196232" cy="3196232"/>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b="1" kern="1200" dirty="0" smtClean="0">
              <a:solidFill>
                <a:srgbClr val="92D050"/>
              </a:solidFill>
              <a:latin typeface="Arial Narrow" pitchFamily="34" charset="0"/>
            </a:rPr>
            <a:t>Third</a:t>
          </a:r>
          <a:r>
            <a:rPr lang="en-US" sz="2700" b="1" kern="1200" dirty="0" smtClean="0">
              <a:latin typeface="Arial Narrow" pitchFamily="34" charset="0"/>
            </a:rPr>
            <a:t> Estate = 1 Vote or </a:t>
          </a:r>
          <a:r>
            <a:rPr lang="en-US" sz="2700" b="1" kern="1200" dirty="0" smtClean="0">
              <a:solidFill>
                <a:srgbClr val="FFFF00"/>
              </a:solidFill>
              <a:latin typeface="Arial Narrow" pitchFamily="34" charset="0"/>
            </a:rPr>
            <a:t>25,000,000</a:t>
          </a:r>
          <a:r>
            <a:rPr lang="en-US" sz="2700" b="1" kern="1200" dirty="0" smtClean="0">
              <a:latin typeface="Arial Narrow" pitchFamily="34" charset="0"/>
            </a:rPr>
            <a:t> Votes</a:t>
          </a:r>
          <a:endParaRPr lang="en-US" sz="2700" b="1" kern="1200" dirty="0">
            <a:latin typeface="Arial Narrow" pitchFamily="34" charset="0"/>
          </a:endParaRPr>
        </a:p>
      </dsp:txBody>
      <dsp:txXfrm rot="5400000">
        <a:off x="857373" y="4142612"/>
        <a:ext cx="2636891" cy="159811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8502DF-D2BD-462A-99FB-7EC3A541A05A}">
      <dsp:nvSpPr>
        <dsp:cNvPr id="0" name=""/>
        <dsp:cNvSpPr/>
      </dsp:nvSpPr>
      <dsp:spPr>
        <a:xfrm>
          <a:off x="0" y="4500036"/>
          <a:ext cx="8686800" cy="9844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On June 23, 1789, </a:t>
          </a:r>
          <a:r>
            <a:rPr lang="en-US" sz="1900" kern="1200" dirty="0" smtClean="0">
              <a:solidFill>
                <a:srgbClr val="FFFF00"/>
              </a:solidFill>
            </a:rPr>
            <a:t>Louis XVI </a:t>
          </a:r>
          <a:r>
            <a:rPr lang="en-US" sz="1900" kern="1200" dirty="0" smtClean="0"/>
            <a:t>relented.  He ordered the three estates to meet together as the </a:t>
          </a:r>
          <a:r>
            <a:rPr lang="en-US" sz="1900" b="1" kern="1200" dirty="0" smtClean="0">
              <a:solidFill>
                <a:srgbClr val="FFFF00"/>
              </a:solidFill>
            </a:rPr>
            <a:t>National Assembly</a:t>
          </a:r>
          <a:r>
            <a:rPr lang="en-US" sz="1900" b="0" kern="1200" dirty="0" smtClean="0">
              <a:solidFill>
                <a:srgbClr val="FFFF00"/>
              </a:solidFill>
            </a:rPr>
            <a:t> </a:t>
          </a:r>
          <a:r>
            <a:rPr lang="en-US" sz="1900" b="0" kern="1200" dirty="0" smtClean="0"/>
            <a:t>and vote, by population, on a constitution for France.</a:t>
          </a:r>
          <a:endParaRPr lang="en-US" sz="1900" kern="1200" dirty="0"/>
        </a:p>
      </dsp:txBody>
      <dsp:txXfrm>
        <a:off x="0" y="4500036"/>
        <a:ext cx="8686800" cy="984498"/>
      </dsp:txXfrm>
    </dsp:sp>
    <dsp:sp modelId="{490BD214-A10E-4417-BB48-6E161AA7ABCE}">
      <dsp:nvSpPr>
        <dsp:cNvPr id="0" name=""/>
        <dsp:cNvSpPr/>
      </dsp:nvSpPr>
      <dsp:spPr>
        <a:xfrm rot="10800000">
          <a:off x="0" y="3000646"/>
          <a:ext cx="8686800" cy="151415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The Third Estate </a:t>
          </a:r>
          <a:r>
            <a:rPr lang="en-US" sz="1900" kern="1200" dirty="0" smtClean="0">
              <a:solidFill>
                <a:srgbClr val="FFFF00"/>
              </a:solidFill>
            </a:rPr>
            <a:t>relocated</a:t>
          </a:r>
          <a:r>
            <a:rPr lang="en-US" sz="1900" kern="1200" dirty="0" smtClean="0"/>
            <a:t> to a nearby tennis court where its members vowed to stay together and create a </a:t>
          </a:r>
          <a:r>
            <a:rPr lang="en-US" sz="1900" kern="1200" dirty="0" smtClean="0">
              <a:solidFill>
                <a:srgbClr val="FF0000"/>
              </a:solidFill>
            </a:rPr>
            <a:t>written constitution for France</a:t>
          </a:r>
          <a:r>
            <a:rPr lang="en-US" sz="1900" kern="1200" dirty="0" smtClean="0"/>
            <a:t>.</a:t>
          </a:r>
          <a:endParaRPr lang="en-US" sz="1900" kern="1200" dirty="0"/>
        </a:p>
      </dsp:txBody>
      <dsp:txXfrm rot="10800000">
        <a:off x="0" y="3000646"/>
        <a:ext cx="8686800" cy="983854"/>
      </dsp:txXfrm>
    </dsp:sp>
    <dsp:sp modelId="{2FC3E465-58D5-4CD7-9972-DDEA1A42EAF5}">
      <dsp:nvSpPr>
        <dsp:cNvPr id="0" name=""/>
        <dsp:cNvSpPr/>
      </dsp:nvSpPr>
      <dsp:spPr>
        <a:xfrm rot="10800000">
          <a:off x="0" y="1501255"/>
          <a:ext cx="8686800" cy="151415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Louis XVI responded by </a:t>
          </a:r>
          <a:r>
            <a:rPr lang="en-US" sz="1900" kern="1200" dirty="0" smtClean="0">
              <a:solidFill>
                <a:srgbClr val="FFFF00"/>
              </a:solidFill>
            </a:rPr>
            <a:t>locking</a:t>
          </a:r>
          <a:r>
            <a:rPr lang="en-US" sz="1900" kern="1200" dirty="0" smtClean="0"/>
            <a:t> the Third Estate out of the meeting.</a:t>
          </a:r>
          <a:endParaRPr lang="en-US" sz="1900" kern="1200" dirty="0"/>
        </a:p>
      </dsp:txBody>
      <dsp:txXfrm rot="10800000">
        <a:off x="0" y="1501255"/>
        <a:ext cx="8686800" cy="983854"/>
      </dsp:txXfrm>
    </dsp:sp>
    <dsp:sp modelId="{CF7B89AB-2996-4CF3-B9FA-6EA1F0939292}">
      <dsp:nvSpPr>
        <dsp:cNvPr id="0" name=""/>
        <dsp:cNvSpPr/>
      </dsp:nvSpPr>
      <dsp:spPr>
        <a:xfrm rot="10800000">
          <a:off x="0" y="1865"/>
          <a:ext cx="8686800" cy="1514157"/>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US" sz="1900" kern="1200" dirty="0" smtClean="0"/>
            <a:t>The Third Estate declared itself to be the </a:t>
          </a:r>
          <a:r>
            <a:rPr lang="en-US" sz="1900" b="1" kern="1200" dirty="0" smtClean="0">
              <a:solidFill>
                <a:srgbClr val="FFFF00"/>
              </a:solidFill>
            </a:rPr>
            <a:t>National Assembly</a:t>
          </a:r>
          <a:r>
            <a:rPr lang="en-US" sz="1900" b="1" kern="1200" dirty="0" smtClean="0"/>
            <a:t>.</a:t>
          </a:r>
          <a:endParaRPr lang="en-US" sz="1900" kern="1200" dirty="0"/>
        </a:p>
      </dsp:txBody>
      <dsp:txXfrm rot="10800000">
        <a:off x="0" y="1865"/>
        <a:ext cx="8686800" cy="983854"/>
      </dsp:txXfrm>
    </dsp:sp>
  </dsp:spTree>
</dsp:drawing>
</file>

<file path=ppt/diagrams/layout1.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9E15E8-777D-9847-BF2A-EA6D9CAE4C06}" type="datetimeFigureOut">
              <a:rPr lang="fr-FR" smtClean="0"/>
              <a:t>02/11/2015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B2309C-DA1D-8441-8BAE-1B924C27F0EC}" type="slidenum">
              <a:rPr lang="fr-FR" smtClean="0"/>
              <a:t>‹#›</a:t>
            </a:fld>
            <a:endParaRPr lang="fr-FR"/>
          </a:p>
        </p:txBody>
      </p:sp>
    </p:spTree>
    <p:extLst>
      <p:ext uri="{BB962C8B-B14F-4D97-AF65-F5344CB8AC3E}">
        <p14:creationId xmlns:p14="http://schemas.microsoft.com/office/powerpoint/2010/main" val="859484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lstStyle>
            <a:lvl1pPr eaLnBrk="0" hangingPunct="0">
              <a:defRPr kumimoji="1" sz="2400">
                <a:solidFill>
                  <a:schemeClr val="tx1"/>
                </a:solidFill>
                <a:latin typeface="Times New Roman" charset="0"/>
                <a:ea typeface="ＭＳ Ｐゴシック" charset="-128"/>
              </a:defRPr>
            </a:lvl1pPr>
            <a:lvl2pPr marL="742950" indent="-285750" eaLnBrk="0" hangingPunct="0">
              <a:defRPr kumimoji="1" sz="2400">
                <a:solidFill>
                  <a:schemeClr val="tx1"/>
                </a:solidFill>
                <a:latin typeface="Times New Roman" charset="0"/>
                <a:ea typeface="ＭＳ Ｐゴシック" charset="-128"/>
              </a:defRPr>
            </a:lvl2pPr>
            <a:lvl3pPr marL="1143000" indent="-228600" eaLnBrk="0" hangingPunct="0">
              <a:defRPr kumimoji="1" sz="2400">
                <a:solidFill>
                  <a:schemeClr val="tx1"/>
                </a:solidFill>
                <a:latin typeface="Times New Roman" charset="0"/>
                <a:ea typeface="ＭＳ Ｐゴシック" charset="-128"/>
              </a:defRPr>
            </a:lvl3pPr>
            <a:lvl4pPr marL="1600200" indent="-228600" eaLnBrk="0" hangingPunct="0">
              <a:defRPr kumimoji="1" sz="2400">
                <a:solidFill>
                  <a:schemeClr val="tx1"/>
                </a:solidFill>
                <a:latin typeface="Times New Roman" charset="0"/>
                <a:ea typeface="ＭＳ Ｐゴシック" charset="-128"/>
              </a:defRPr>
            </a:lvl4pPr>
            <a:lvl5pPr marL="2057400" indent="-228600" eaLnBrk="0" hangingPunct="0">
              <a:defRPr kumimoji="1" sz="2400">
                <a:solidFill>
                  <a:schemeClr val="tx1"/>
                </a:solidFill>
                <a:latin typeface="Times New Roman" charset="0"/>
                <a:ea typeface="ＭＳ Ｐゴシック" charset="-128"/>
              </a:defRPr>
            </a:lvl5pPr>
            <a:lvl6pPr marL="2514600" indent="-228600" eaLnBrk="0" fontAlgn="base" hangingPunct="0">
              <a:spcBef>
                <a:spcPct val="0"/>
              </a:spcBef>
              <a:spcAft>
                <a:spcPct val="0"/>
              </a:spcAft>
              <a:defRPr kumimoji="1" sz="2400">
                <a:solidFill>
                  <a:schemeClr val="tx1"/>
                </a:solidFill>
                <a:latin typeface="Times New Roman" charset="0"/>
                <a:ea typeface="ＭＳ Ｐゴシック" charset="-128"/>
              </a:defRPr>
            </a:lvl6pPr>
            <a:lvl7pPr marL="2971800" indent="-228600" eaLnBrk="0" fontAlgn="base" hangingPunct="0">
              <a:spcBef>
                <a:spcPct val="0"/>
              </a:spcBef>
              <a:spcAft>
                <a:spcPct val="0"/>
              </a:spcAft>
              <a:defRPr kumimoji="1" sz="2400">
                <a:solidFill>
                  <a:schemeClr val="tx1"/>
                </a:solidFill>
                <a:latin typeface="Times New Roman" charset="0"/>
                <a:ea typeface="ＭＳ Ｐゴシック" charset="-128"/>
              </a:defRPr>
            </a:lvl7pPr>
            <a:lvl8pPr marL="3429000" indent="-228600" eaLnBrk="0" fontAlgn="base" hangingPunct="0">
              <a:spcBef>
                <a:spcPct val="0"/>
              </a:spcBef>
              <a:spcAft>
                <a:spcPct val="0"/>
              </a:spcAft>
              <a:defRPr kumimoji="1" sz="2400">
                <a:solidFill>
                  <a:schemeClr val="tx1"/>
                </a:solidFill>
                <a:latin typeface="Times New Roman" charset="0"/>
                <a:ea typeface="ＭＳ Ｐゴシック" charset="-128"/>
              </a:defRPr>
            </a:lvl8pPr>
            <a:lvl9pPr marL="3886200" indent="-228600" eaLnBrk="0" fontAlgn="base" hangingPunct="0">
              <a:spcBef>
                <a:spcPct val="0"/>
              </a:spcBef>
              <a:spcAft>
                <a:spcPct val="0"/>
              </a:spcAft>
              <a:defRPr kumimoji="1" sz="2400">
                <a:solidFill>
                  <a:schemeClr val="tx1"/>
                </a:solidFill>
                <a:latin typeface="Times New Roman" charset="0"/>
                <a:ea typeface="ＭＳ Ｐゴシック" charset="-128"/>
              </a:defRPr>
            </a:lvl9pPr>
          </a:lstStyle>
          <a:p>
            <a:pPr eaLnBrk="1" hangingPunct="1"/>
            <a:fld id="{3673CF54-7DF4-514E-B3E9-3A947622104C}" type="slidenum">
              <a:rPr kumimoji="0" lang="en-US" altLang="fr-FR" sz="1200"/>
              <a:pPr eaLnBrk="1" hangingPunct="1"/>
              <a:t>4</a:t>
            </a:fld>
            <a:endParaRPr kumimoji="0" lang="en-US" altLang="fr-FR" sz="1200"/>
          </a:p>
        </p:txBody>
      </p:sp>
      <p:sp>
        <p:nvSpPr>
          <p:cNvPr id="2457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24579" name="Rectangle 3"/>
          <p:cNvSpPr>
            <a:spLocks noGrp="1" noChangeArrowheads="1"/>
          </p:cNvSpPr>
          <p:nvPr>
            <p:ph type="body" idx="1"/>
          </p:nvPr>
        </p:nvSpPr>
        <p:spPr/>
        <p:txBody>
          <a:bodyPr/>
          <a:lstStyle/>
          <a:p>
            <a:pPr eaLnBrk="1" hangingPunct="1">
              <a:defRPr/>
            </a:pPr>
            <a:endParaRPr lang="en-GB" smtClean="0"/>
          </a:p>
        </p:txBody>
      </p:sp>
    </p:spTree>
    <p:extLst>
      <p:ext uri="{BB962C8B-B14F-4D97-AF65-F5344CB8AC3E}">
        <p14:creationId xmlns:p14="http://schemas.microsoft.com/office/powerpoint/2010/main" val="608413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389DEB1-5257-47D1-9AEE-39873B7C9057}" type="slidenum">
              <a:rPr lang="en-CA" smtClean="0"/>
              <a:pPr/>
              <a:t>8</a:t>
            </a:fld>
            <a:endParaRPr lang="en-CA"/>
          </a:p>
        </p:txBody>
      </p:sp>
    </p:spTree>
    <p:extLst>
      <p:ext uri="{BB962C8B-B14F-4D97-AF65-F5344CB8AC3E}">
        <p14:creationId xmlns:p14="http://schemas.microsoft.com/office/powerpoint/2010/main" val="13726683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a:p>
        </p:txBody>
      </p:sp>
      <p:sp>
        <p:nvSpPr>
          <p:cNvPr id="4" name="Slide Number Placeholder 3"/>
          <p:cNvSpPr>
            <a:spLocks noGrp="1"/>
          </p:cNvSpPr>
          <p:nvPr>
            <p:ph type="sldNum" sz="quarter" idx="10"/>
          </p:nvPr>
        </p:nvSpPr>
        <p:spPr/>
        <p:txBody>
          <a:bodyPr/>
          <a:lstStyle/>
          <a:p>
            <a:fld id="{3389DEB1-5257-47D1-9AEE-39873B7C9057}" type="slidenum">
              <a:rPr lang="en-CA" smtClean="0"/>
              <a:pPr/>
              <a:t>9</a:t>
            </a:fld>
            <a:endParaRPr lang="en-CA"/>
          </a:p>
        </p:txBody>
      </p:sp>
    </p:spTree>
    <p:extLst>
      <p:ext uri="{BB962C8B-B14F-4D97-AF65-F5344CB8AC3E}">
        <p14:creationId xmlns:p14="http://schemas.microsoft.com/office/powerpoint/2010/main" val="1868423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spcBef>
                <a:spcPct val="30000"/>
              </a:spcBef>
              <a:defRPr sz="1200">
                <a:solidFill>
                  <a:schemeClr val="tx1"/>
                </a:solidFill>
                <a:latin typeface="Times New Roman" charset="0"/>
                <a:ea typeface="ＭＳ Ｐゴシック" charset="-128"/>
              </a:defRPr>
            </a:lvl1pPr>
            <a:lvl2pPr marL="742950" indent="-285750" defTabSz="965200">
              <a:spcBef>
                <a:spcPct val="30000"/>
              </a:spcBef>
              <a:defRPr sz="1200">
                <a:solidFill>
                  <a:schemeClr val="tx1"/>
                </a:solidFill>
                <a:latin typeface="Times New Roman" charset="0"/>
                <a:ea typeface="ＭＳ Ｐゴシック" charset="-128"/>
              </a:defRPr>
            </a:lvl2pPr>
            <a:lvl3pPr marL="1143000" indent="-228600" defTabSz="965200">
              <a:spcBef>
                <a:spcPct val="30000"/>
              </a:spcBef>
              <a:defRPr sz="1200">
                <a:solidFill>
                  <a:schemeClr val="tx1"/>
                </a:solidFill>
                <a:latin typeface="Times New Roman" charset="0"/>
                <a:ea typeface="ＭＳ Ｐゴシック" charset="-128"/>
              </a:defRPr>
            </a:lvl3pPr>
            <a:lvl4pPr marL="1600200" indent="-228600" defTabSz="965200">
              <a:spcBef>
                <a:spcPct val="30000"/>
              </a:spcBef>
              <a:defRPr sz="1200">
                <a:solidFill>
                  <a:schemeClr val="tx1"/>
                </a:solidFill>
                <a:latin typeface="Times New Roman" charset="0"/>
                <a:ea typeface="ＭＳ Ｐゴシック" charset="-128"/>
              </a:defRPr>
            </a:lvl4pPr>
            <a:lvl5pPr marL="2057400" indent="-228600" defTabSz="965200">
              <a:spcBef>
                <a:spcPct val="30000"/>
              </a:spcBef>
              <a:defRPr sz="1200">
                <a:solidFill>
                  <a:schemeClr val="tx1"/>
                </a:solidFill>
                <a:latin typeface="Times New Roman" charset="0"/>
                <a:ea typeface="ＭＳ Ｐゴシック" charset="-128"/>
              </a:defRPr>
            </a:lvl5pPr>
            <a:lvl6pPr marL="25146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6pPr>
            <a:lvl7pPr marL="29718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7pPr>
            <a:lvl8pPr marL="34290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8pPr>
            <a:lvl9pPr marL="3886200" indent="-228600" defTabSz="965200" eaLnBrk="0" fontAlgn="base" hangingPunct="0">
              <a:spcBef>
                <a:spcPct val="30000"/>
              </a:spcBef>
              <a:spcAft>
                <a:spcPct val="0"/>
              </a:spcAft>
              <a:defRPr sz="1200">
                <a:solidFill>
                  <a:schemeClr val="tx1"/>
                </a:solidFill>
                <a:latin typeface="Times New Roman" charset="0"/>
                <a:ea typeface="ＭＳ Ｐゴシック" charset="-128"/>
              </a:defRPr>
            </a:lvl9pPr>
          </a:lstStyle>
          <a:p>
            <a:pPr>
              <a:spcBef>
                <a:spcPct val="0"/>
              </a:spcBef>
            </a:pPr>
            <a:r>
              <a:rPr lang="en-US" altLang="fr-FR" sz="1300"/>
              <a:t>S</a:t>
            </a:r>
            <a:fld id="{A8750B15-3BCD-A643-9688-F7B09D5CDF3A}" type="slidenum">
              <a:rPr lang="en-US" altLang="fr-FR" sz="1300"/>
              <a:pPr>
                <a:spcBef>
                  <a:spcPct val="0"/>
                </a:spcBef>
              </a:pPr>
              <a:t>10</a:t>
            </a:fld>
            <a:endParaRPr lang="en-US" altLang="fr-FR" sz="130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fr-FR">
                <a:ea typeface="ＭＳ Ｐゴシック" charset="-128"/>
              </a:rPr>
              <a:t>After weeks of frustrating debate over voting, the representatives of the Third Estate </a:t>
            </a:r>
            <a:r>
              <a:rPr lang="en-US" altLang="fr-FR">
                <a:latin typeface="TimesNewRoman" charset="0"/>
                <a:ea typeface="ＭＳ Ｐゴシック" charset="-128"/>
              </a:rPr>
              <a:t>declared themselves the </a:t>
            </a:r>
            <a:r>
              <a:rPr lang="ja-JP" altLang="en-US">
                <a:latin typeface="Arial" charset="0"/>
                <a:ea typeface="ＭＳ Ｐゴシック" charset="-128"/>
              </a:rPr>
              <a:t>“</a:t>
            </a:r>
            <a:r>
              <a:rPr lang="en-US" altLang="ja-JP">
                <a:latin typeface="TimesNewRoman" charset="0"/>
                <a:ea typeface="ＭＳ Ｐゴシック" charset="-128"/>
              </a:rPr>
              <a:t>National Assembly</a:t>
            </a:r>
            <a:r>
              <a:rPr lang="ja-JP" altLang="en-US">
                <a:latin typeface="Arial" charset="0"/>
                <a:ea typeface="ＭＳ Ｐゴシック" charset="-128"/>
              </a:rPr>
              <a:t>”</a:t>
            </a:r>
            <a:r>
              <a:rPr lang="en-US" altLang="ja-JP">
                <a:latin typeface="TimesNewRoman" charset="0"/>
                <a:ea typeface="ＭＳ Ｐゴシック" charset="-128"/>
              </a:rPr>
              <a:t> and claimed that they were France</a:t>
            </a:r>
            <a:r>
              <a:rPr lang="ja-JP" altLang="en-US">
                <a:latin typeface="Arial" charset="0"/>
                <a:ea typeface="ＭＳ Ｐゴシック" charset="-128"/>
              </a:rPr>
              <a:t>’</a:t>
            </a:r>
            <a:r>
              <a:rPr lang="en-US" altLang="ja-JP">
                <a:latin typeface="TimesNewRoman" charset="0"/>
                <a:ea typeface="ＭＳ Ｐゴシック" charset="-128"/>
              </a:rPr>
              <a:t>s true representative body. They</a:t>
            </a:r>
            <a:r>
              <a:rPr lang="en-US" altLang="ja-JP">
                <a:ea typeface="ＭＳ Ｐゴシック" charset="-128"/>
              </a:rPr>
              <a:t> invited members of the other estates to join them, and some members of the clergy and aristocracy did so. The National Assembly was inspired by the influential Abbé Sieyes, who had earlier published a pamphlet that proclaimed the Third Estate and the nation were one.</a:t>
            </a:r>
            <a:endParaRPr lang="en-US" altLang="fr-FR">
              <a:ea typeface="ＭＳ Ｐゴシック" charset="-128"/>
            </a:endParaRPr>
          </a:p>
        </p:txBody>
      </p:sp>
    </p:spTree>
    <p:extLst>
      <p:ext uri="{BB962C8B-B14F-4D97-AF65-F5344CB8AC3E}">
        <p14:creationId xmlns:p14="http://schemas.microsoft.com/office/powerpoint/2010/main" val="1017565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CA"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A"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A6F51C7F-3818-7345-B688-2D351A1F1334}" type="datetimeFigureOut">
              <a:rPr lang="fr-FR" smtClean="0"/>
              <a:t>02/11/2015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521595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A6F51C7F-3818-7345-B688-2D351A1F1334}" type="datetimeFigureOut">
              <a:rPr lang="fr-FR" smtClean="0"/>
              <a:t>02/11/2015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1656478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CA"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A6F51C7F-3818-7345-B688-2D351A1F1334}" type="datetimeFigureOut">
              <a:rPr lang="fr-FR" smtClean="0"/>
              <a:t>02/11/2015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11311762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735B277-0411-8549-A54F-1EB3EAD1C45D}" type="slidenum">
              <a:rPr lang="en-US" altLang="fr-FR"/>
              <a:pPr>
                <a:defRPr/>
              </a:pPr>
              <a:t>‹#›</a:t>
            </a:fld>
            <a:endParaRPr lang="en-US" altLang="fr-FR"/>
          </a:p>
        </p:txBody>
      </p:sp>
    </p:spTree>
    <p:extLst>
      <p:ext uri="{BB962C8B-B14F-4D97-AF65-F5344CB8AC3E}">
        <p14:creationId xmlns:p14="http://schemas.microsoft.com/office/powerpoint/2010/main" val="16533773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422400" y="838200"/>
            <a:ext cx="103632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422400" y="2101850"/>
            <a:ext cx="5080000" cy="4114800"/>
          </a:xfrm>
        </p:spPr>
        <p:txBody>
          <a:bodyPr/>
          <a:lstStyle/>
          <a:p>
            <a:pPr lvl="0"/>
            <a:endParaRPr lang="en-US" noProof="0" smtClean="0"/>
          </a:p>
        </p:txBody>
      </p:sp>
      <p:sp>
        <p:nvSpPr>
          <p:cNvPr id="4" name="Text Placeholder 3"/>
          <p:cNvSpPr>
            <a:spLocks noGrp="1"/>
          </p:cNvSpPr>
          <p:nvPr>
            <p:ph type="body" sz="half" idx="2"/>
          </p:nvPr>
        </p:nvSpPr>
        <p:spPr>
          <a:xfrm>
            <a:off x="6705600" y="210185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ln/>
        </p:spPr>
        <p:txBody>
          <a:bodyPr/>
          <a:lstStyle>
            <a:lvl1pPr>
              <a:defRPr/>
            </a:lvl1pPr>
          </a:lstStyle>
          <a:p>
            <a:pPr>
              <a:defRPr/>
            </a:pPr>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11"/>
          <p:cNvSpPr>
            <a:spLocks noGrp="1" noChangeArrowheads="1"/>
          </p:cNvSpPr>
          <p:nvPr>
            <p:ph type="sldNum" sz="quarter" idx="12"/>
          </p:nvPr>
        </p:nvSpPr>
        <p:spPr>
          <a:ln/>
        </p:spPr>
        <p:txBody>
          <a:bodyPr/>
          <a:lstStyle>
            <a:lvl1pPr>
              <a:defRPr/>
            </a:lvl1pPr>
          </a:lstStyle>
          <a:p>
            <a:fld id="{F6AB2234-F71D-404C-9DF3-2A89892F27D8}" type="slidenum">
              <a:rPr lang="en-US" altLang="fr-FR"/>
              <a:pPr/>
              <a:t>‹#›</a:t>
            </a:fld>
            <a:endParaRPr lang="en-US" altLang="fr-FR" sz="1400"/>
          </a:p>
        </p:txBody>
      </p:sp>
    </p:spTree>
    <p:extLst>
      <p:ext uri="{BB962C8B-B14F-4D97-AF65-F5344CB8AC3E}">
        <p14:creationId xmlns:p14="http://schemas.microsoft.com/office/powerpoint/2010/main" val="53049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10"/>
          </p:nvPr>
        </p:nvSpPr>
        <p:spPr/>
        <p:txBody>
          <a:bodyPr/>
          <a:lstStyle/>
          <a:p>
            <a:fld id="{A6F51C7F-3818-7345-B688-2D351A1F1334}" type="datetimeFigureOut">
              <a:rPr lang="fr-FR" smtClean="0"/>
              <a:t>02/11/2015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4687031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CA"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CA" smtClean="0"/>
              <a:t>Cliquez pour modifier les styles du texte du masque</a:t>
            </a:r>
          </a:p>
        </p:txBody>
      </p:sp>
      <p:sp>
        <p:nvSpPr>
          <p:cNvPr id="4" name="Espace réservé de la date 3"/>
          <p:cNvSpPr>
            <a:spLocks noGrp="1"/>
          </p:cNvSpPr>
          <p:nvPr>
            <p:ph type="dt" sz="half" idx="10"/>
          </p:nvPr>
        </p:nvSpPr>
        <p:spPr/>
        <p:txBody>
          <a:bodyPr/>
          <a:lstStyle/>
          <a:p>
            <a:fld id="{A6F51C7F-3818-7345-B688-2D351A1F1334}" type="datetimeFigureOut">
              <a:rPr lang="fr-FR" smtClean="0"/>
              <a:t>02/11/2015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1315634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e la date 4"/>
          <p:cNvSpPr>
            <a:spLocks noGrp="1"/>
          </p:cNvSpPr>
          <p:nvPr>
            <p:ph type="dt" sz="half" idx="10"/>
          </p:nvPr>
        </p:nvSpPr>
        <p:spPr/>
        <p:txBody>
          <a:bodyPr/>
          <a:lstStyle/>
          <a:p>
            <a:fld id="{A6F51C7F-3818-7345-B688-2D351A1F1334}" type="datetimeFigureOut">
              <a:rPr lang="fr-FR" smtClean="0"/>
              <a:t>02/11/2015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63572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CA"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7" name="Espace réservé de la date 6"/>
          <p:cNvSpPr>
            <a:spLocks noGrp="1"/>
          </p:cNvSpPr>
          <p:nvPr>
            <p:ph type="dt" sz="half" idx="10"/>
          </p:nvPr>
        </p:nvSpPr>
        <p:spPr/>
        <p:txBody>
          <a:bodyPr/>
          <a:lstStyle/>
          <a:p>
            <a:fld id="{A6F51C7F-3818-7345-B688-2D351A1F1334}" type="datetimeFigureOut">
              <a:rPr lang="fr-FR" smtClean="0"/>
              <a:t>02/11/2015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1369133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smtClean="0"/>
              <a:t>Cliquez et modifiez le titre</a:t>
            </a:r>
            <a:endParaRPr lang="fr-FR"/>
          </a:p>
        </p:txBody>
      </p:sp>
      <p:sp>
        <p:nvSpPr>
          <p:cNvPr id="3" name="Espace réservé de la date 2"/>
          <p:cNvSpPr>
            <a:spLocks noGrp="1"/>
          </p:cNvSpPr>
          <p:nvPr>
            <p:ph type="dt" sz="half" idx="10"/>
          </p:nvPr>
        </p:nvSpPr>
        <p:spPr/>
        <p:txBody>
          <a:bodyPr/>
          <a:lstStyle/>
          <a:p>
            <a:fld id="{A6F51C7F-3818-7345-B688-2D351A1F1334}" type="datetimeFigureOut">
              <a:rPr lang="fr-FR" smtClean="0"/>
              <a:t>02/11/2015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11258981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F51C7F-3818-7345-B688-2D351A1F1334}" type="datetimeFigureOut">
              <a:rPr lang="fr-FR" smtClean="0"/>
              <a:t>02/11/2015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10599613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CA"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A6F51C7F-3818-7345-B688-2D351A1F1334}" type="datetimeFigureOut">
              <a:rPr lang="fr-FR" smtClean="0"/>
              <a:t>02/11/2015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2089018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CA"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CA" smtClean="0"/>
              <a:t>Cliquez pour modifier les styles du texte du masque</a:t>
            </a:r>
          </a:p>
        </p:txBody>
      </p:sp>
      <p:sp>
        <p:nvSpPr>
          <p:cNvPr id="5" name="Espace réservé de la date 4"/>
          <p:cNvSpPr>
            <a:spLocks noGrp="1"/>
          </p:cNvSpPr>
          <p:nvPr>
            <p:ph type="dt" sz="half" idx="10"/>
          </p:nvPr>
        </p:nvSpPr>
        <p:spPr/>
        <p:txBody>
          <a:bodyPr/>
          <a:lstStyle/>
          <a:p>
            <a:fld id="{A6F51C7F-3818-7345-B688-2D351A1F1334}" type="datetimeFigureOut">
              <a:rPr lang="fr-FR" smtClean="0"/>
              <a:t>02/11/2015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F3E853C-9863-6D44-B8E6-84ECF6C294F7}" type="slidenum">
              <a:rPr lang="fr-FR" smtClean="0"/>
              <a:t>‹#›</a:t>
            </a:fld>
            <a:endParaRPr lang="fr-FR"/>
          </a:p>
        </p:txBody>
      </p:sp>
    </p:spTree>
    <p:extLst>
      <p:ext uri="{BB962C8B-B14F-4D97-AF65-F5344CB8AC3E}">
        <p14:creationId xmlns:p14="http://schemas.microsoft.com/office/powerpoint/2010/main" val="6281750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78000"/>
            <a:lum/>
          </a:blip>
          <a:srcRect/>
          <a:tile tx="0" ty="0" sx="100000" sy="100000" flip="none" algn="tl"/>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CA"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F51C7F-3818-7345-B688-2D351A1F1334}" type="datetimeFigureOut">
              <a:rPr lang="fr-FR" smtClean="0"/>
              <a:t>02/11/2015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3E853C-9863-6D44-B8E6-84ECF6C294F7}" type="slidenum">
              <a:rPr lang="fr-FR" smtClean="0"/>
              <a:t>‹#›</a:t>
            </a:fld>
            <a:endParaRPr lang="fr-FR"/>
          </a:p>
        </p:txBody>
      </p:sp>
    </p:spTree>
    <p:extLst>
      <p:ext uri="{BB962C8B-B14F-4D97-AF65-F5344CB8AC3E}">
        <p14:creationId xmlns:p14="http://schemas.microsoft.com/office/powerpoint/2010/main" val="350052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21080" y="2415994"/>
            <a:ext cx="10515600" cy="1325563"/>
          </a:xfrm>
        </p:spPr>
        <p:txBody>
          <a:bodyPr>
            <a:normAutofit/>
          </a:bodyPr>
          <a:lstStyle/>
          <a:p>
            <a:pPr algn="ctr"/>
            <a:r>
              <a:rPr lang="fr-FR" sz="6000" dirty="0" err="1" smtClean="0">
                <a:solidFill>
                  <a:schemeClr val="bg1"/>
                </a:solidFill>
              </a:rPr>
              <a:t>Lesson</a:t>
            </a:r>
            <a:r>
              <a:rPr lang="fr-FR" sz="6000" dirty="0" smtClean="0">
                <a:solidFill>
                  <a:schemeClr val="bg1"/>
                </a:solidFill>
              </a:rPr>
              <a:t> 6 : General </a:t>
            </a:r>
            <a:r>
              <a:rPr lang="fr-FR" sz="6000" dirty="0" err="1">
                <a:solidFill>
                  <a:schemeClr val="bg1"/>
                </a:solidFill>
              </a:rPr>
              <a:t>E</a:t>
            </a:r>
            <a:r>
              <a:rPr lang="fr-FR" sz="6000" dirty="0" err="1" smtClean="0">
                <a:solidFill>
                  <a:schemeClr val="bg1"/>
                </a:solidFill>
              </a:rPr>
              <a:t>state</a:t>
            </a:r>
            <a:endParaRPr lang="fr-FR" sz="6000" dirty="0">
              <a:solidFill>
                <a:schemeClr val="bg1"/>
              </a:solidFill>
            </a:endParaRPr>
          </a:p>
        </p:txBody>
      </p:sp>
    </p:spTree>
    <p:extLst>
      <p:ext uri="{BB962C8B-B14F-4D97-AF65-F5344CB8AC3E}">
        <p14:creationId xmlns:p14="http://schemas.microsoft.com/office/powerpoint/2010/main" val="412776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6" name="Rectangle 4"/>
          <p:cNvSpPr>
            <a:spLocks noGrp="1" noChangeArrowheads="1"/>
          </p:cNvSpPr>
          <p:nvPr>
            <p:ph type="body" sz="half" idx="2"/>
          </p:nvPr>
        </p:nvSpPr>
        <p:spPr>
          <a:xfrm>
            <a:off x="7010401" y="2057399"/>
            <a:ext cx="4690532" cy="3920067"/>
          </a:xfrm>
        </p:spPr>
        <p:txBody>
          <a:bodyPr>
            <a:normAutofit/>
          </a:bodyPr>
          <a:lstStyle/>
          <a:p>
            <a:pPr eaLnBrk="1" hangingPunct="1"/>
            <a:r>
              <a:rPr lang="en-US" altLang="fr-FR" sz="3200" dirty="0">
                <a:solidFill>
                  <a:schemeClr val="bg1"/>
                </a:solidFill>
              </a:rPr>
              <a:t>The Third Estate took action and established its </a:t>
            </a:r>
            <a:r>
              <a:rPr lang="en-US" altLang="fr-FR" sz="3200" dirty="0">
                <a:solidFill>
                  <a:srgbClr val="FFFF00"/>
                </a:solidFill>
              </a:rPr>
              <a:t>own government</a:t>
            </a:r>
          </a:p>
          <a:p>
            <a:pPr eaLnBrk="1" hangingPunct="1"/>
            <a:r>
              <a:rPr lang="en-US" altLang="fr-FR" sz="3200" dirty="0">
                <a:solidFill>
                  <a:srgbClr val="FF0000"/>
                </a:solidFill>
              </a:rPr>
              <a:t>On June 17, 1789, the National Assembly was formed</a:t>
            </a:r>
          </a:p>
        </p:txBody>
      </p:sp>
      <p:sp>
        <p:nvSpPr>
          <p:cNvPr id="41986" name="Rectangle 8"/>
          <p:cNvSpPr>
            <a:spLocks noGrp="1" noChangeArrowheads="1"/>
          </p:cNvSpPr>
          <p:nvPr>
            <p:ph type="title"/>
          </p:nvPr>
        </p:nvSpPr>
        <p:spPr>
          <a:xfrm>
            <a:off x="2209800" y="685800"/>
            <a:ext cx="7772400" cy="1066800"/>
          </a:xfrm>
        </p:spPr>
        <p:txBody>
          <a:bodyPr/>
          <a:lstStyle/>
          <a:p>
            <a:pPr eaLnBrk="1" hangingPunct="1"/>
            <a:r>
              <a:rPr lang="en-US" altLang="fr-FR" b="1" dirty="0">
                <a:solidFill>
                  <a:schemeClr val="bg1"/>
                </a:solidFill>
              </a:rPr>
              <a:t>The National Assembly</a:t>
            </a:r>
          </a:p>
        </p:txBody>
      </p:sp>
      <p:pic>
        <p:nvPicPr>
          <p:cNvPr id="41987" name="Picture 10" descr="S:\Publishing\powerpoint\World history\ZP922\pix\third estat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9000" y="1600200"/>
            <a:ext cx="5867400"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326883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355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355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half" idx="2"/>
          </p:nvPr>
        </p:nvSpPr>
        <p:spPr>
          <a:xfrm>
            <a:off x="694267" y="408517"/>
            <a:ext cx="10922000" cy="1708150"/>
          </a:xfrm>
        </p:spPr>
        <p:txBody>
          <a:bodyPr>
            <a:normAutofit fontScale="25000" lnSpcReduction="20000"/>
          </a:bodyPr>
          <a:lstStyle/>
          <a:p>
            <a:pPr marL="0" lvl="0" indent="0">
              <a:buNone/>
            </a:pPr>
            <a:r>
              <a:rPr lang="en-CA" sz="14400" dirty="0" smtClean="0">
                <a:solidFill>
                  <a:schemeClr val="bg1"/>
                </a:solidFill>
              </a:rPr>
              <a:t>This new government was formed in a Tennis Court.</a:t>
            </a:r>
          </a:p>
          <a:p>
            <a:pPr marL="0" indent="0">
              <a:buNone/>
            </a:pPr>
            <a:r>
              <a:rPr lang="en-CA" sz="14400" dirty="0" smtClean="0">
                <a:solidFill>
                  <a:schemeClr val="bg1"/>
                </a:solidFill>
              </a:rPr>
              <a:t>They promised not to disband until they had written a constitution</a:t>
            </a:r>
          </a:p>
          <a:p>
            <a:pPr marL="0" indent="0">
              <a:buNone/>
            </a:pPr>
            <a:r>
              <a:rPr lang="en-CA" sz="14400" dirty="0" smtClean="0">
                <a:solidFill>
                  <a:schemeClr val="bg1"/>
                </a:solidFill>
              </a:rPr>
              <a:t> </a:t>
            </a:r>
            <a:r>
              <a:rPr lang="en-CA" sz="14400" dirty="0" smtClean="0">
                <a:solidFill>
                  <a:schemeClr val="bg1"/>
                </a:solidFill>
                <a:sym typeface="Wingdings"/>
              </a:rPr>
              <a:t> </a:t>
            </a:r>
            <a:r>
              <a:rPr lang="en-CA" sz="14400" dirty="0" smtClean="0">
                <a:solidFill>
                  <a:srgbClr val="FF0000"/>
                </a:solidFill>
              </a:rPr>
              <a:t>The Tennis Court Oath</a:t>
            </a:r>
            <a:endParaRPr lang="en-US" sz="14400" dirty="0" smtClean="0">
              <a:solidFill>
                <a:schemeClr val="bg1"/>
              </a:solidFill>
            </a:endParaRPr>
          </a:p>
          <a:p>
            <a:endParaRPr lang="fr-FR" dirty="0"/>
          </a:p>
        </p:txBody>
      </p:sp>
      <p:pic>
        <p:nvPicPr>
          <p:cNvPr id="5" name="Picture 2"/>
          <p:cNvPicPr>
            <a:picLocks noGrp="1" noChangeAspect="1" noChangeArrowheads="1"/>
          </p:cNvPicPr>
          <p:nvPr>
            <p:ph type="clipArt" sz="half" idx="1"/>
          </p:nvPr>
        </p:nvPicPr>
        <p:blipFill>
          <a:blip r:embed="rId2">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270933" y="2368549"/>
            <a:ext cx="6383867" cy="3989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5"/>
          <p:cNvSpPr txBox="1"/>
          <p:nvPr/>
        </p:nvSpPr>
        <p:spPr>
          <a:xfrm>
            <a:off x="6891866" y="2489199"/>
            <a:ext cx="4233334" cy="3046988"/>
          </a:xfrm>
          <a:prstGeom prst="rect">
            <a:avLst/>
          </a:prstGeom>
          <a:noFill/>
        </p:spPr>
        <p:txBody>
          <a:bodyPr wrap="square" rtlCol="0">
            <a:spAutoFit/>
          </a:bodyPr>
          <a:lstStyle/>
          <a:p>
            <a:pPr>
              <a:defRPr/>
            </a:pPr>
            <a:r>
              <a:rPr lang="en-US" altLang="fr-FR" sz="3200" dirty="0">
                <a:solidFill>
                  <a:srgbClr val="FFFFFF"/>
                </a:solidFill>
                <a:latin typeface="Verdana" charset="0"/>
              </a:rPr>
              <a:t>The delegates agreed and </a:t>
            </a:r>
            <a:endParaRPr lang="en-US" altLang="fr-FR" sz="3200" dirty="0" smtClean="0">
              <a:solidFill>
                <a:srgbClr val="FFFFFF"/>
              </a:solidFill>
              <a:latin typeface="Verdana" charset="0"/>
            </a:endParaRPr>
          </a:p>
          <a:p>
            <a:pPr>
              <a:defRPr/>
            </a:pPr>
            <a:r>
              <a:rPr lang="en-US" altLang="fr-FR" sz="3200" dirty="0" smtClean="0">
                <a:solidFill>
                  <a:srgbClr val="FFFFFF"/>
                </a:solidFill>
                <a:latin typeface="Verdana" charset="0"/>
              </a:rPr>
              <a:t>all </a:t>
            </a:r>
            <a:r>
              <a:rPr lang="en-US" altLang="fr-FR" sz="3200" dirty="0">
                <a:solidFill>
                  <a:srgbClr val="FFFFFF"/>
                </a:solidFill>
                <a:latin typeface="Verdana" charset="0"/>
              </a:rPr>
              <a:t>but one of the 578 delegates signed it on</a:t>
            </a:r>
            <a:r>
              <a:rPr lang="en-US" altLang="fr-FR" sz="3200" b="1" dirty="0">
                <a:solidFill>
                  <a:srgbClr val="FFFFFF"/>
                </a:solidFill>
                <a:latin typeface="Verdana" charset="0"/>
              </a:rPr>
              <a:t> </a:t>
            </a:r>
            <a:r>
              <a:rPr lang="en-US" altLang="fr-FR" sz="3200" dirty="0">
                <a:solidFill>
                  <a:srgbClr val="FFFF00"/>
                </a:solidFill>
                <a:latin typeface="Verdana" charset="0"/>
              </a:rPr>
              <a:t>June 20, 1789</a:t>
            </a:r>
          </a:p>
        </p:txBody>
      </p:sp>
    </p:spTree>
    <p:extLst>
      <p:ext uri="{BB962C8B-B14F-4D97-AF65-F5344CB8AC3E}">
        <p14:creationId xmlns:p14="http://schemas.microsoft.com/office/powerpoint/2010/main" val="224048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8229600" cy="1143000"/>
          </a:xfrm>
        </p:spPr>
        <p:txBody>
          <a:bodyPr rtlCol="0">
            <a:normAutofit/>
          </a:bodyPr>
          <a:lstStyle/>
          <a:p>
            <a:pPr algn="ctr">
              <a:defRPr/>
            </a:pPr>
            <a:r>
              <a:rPr lang="en-US" dirty="0" smtClean="0">
                <a:solidFill>
                  <a:schemeClr val="bg1"/>
                </a:solidFill>
                <a:ea typeface="+mj-ea"/>
              </a:rPr>
              <a:t>Tennis Court Oath</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566369633"/>
              </p:ext>
            </p:extLst>
          </p:nvPr>
        </p:nvGraphicFramePr>
        <p:xfrm>
          <a:off x="1752600" y="1066800"/>
          <a:ext cx="86868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43255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dirty="0" err="1" smtClean="0">
                <a:solidFill>
                  <a:schemeClr val="bg1"/>
                </a:solidFill>
              </a:rPr>
              <a:t>Video</a:t>
            </a:r>
            <a:r>
              <a:rPr lang="fr-FR" dirty="0" smtClean="0">
                <a:solidFill>
                  <a:schemeClr val="bg1"/>
                </a:solidFill>
              </a:rPr>
              <a:t> (43 secondes to 3 </a:t>
            </a:r>
            <a:r>
              <a:rPr lang="fr-FR" dirty="0" err="1" smtClean="0">
                <a:solidFill>
                  <a:schemeClr val="bg1"/>
                </a:solidFill>
              </a:rPr>
              <a:t>mins</a:t>
            </a:r>
            <a:r>
              <a:rPr lang="fr-FR" dirty="0" smtClean="0">
                <a:solidFill>
                  <a:schemeClr val="bg1"/>
                </a:solidFill>
              </a:rPr>
              <a:t>)</a:t>
            </a:r>
            <a:endParaRPr lang="fr-FR" dirty="0">
              <a:solidFill>
                <a:schemeClr val="bg1"/>
              </a:solidFill>
            </a:endParaRPr>
          </a:p>
        </p:txBody>
      </p:sp>
      <p:sp>
        <p:nvSpPr>
          <p:cNvPr id="3" name="Espace réservé du contenu 2"/>
          <p:cNvSpPr>
            <a:spLocks noGrp="1"/>
          </p:cNvSpPr>
          <p:nvPr>
            <p:ph idx="1"/>
          </p:nvPr>
        </p:nvSpPr>
        <p:spPr/>
        <p:txBody>
          <a:bodyPr/>
          <a:lstStyle/>
          <a:p>
            <a:pPr marL="0" indent="0" algn="ctr">
              <a:buNone/>
            </a:pPr>
            <a:endParaRPr lang="fr-FR" dirty="0" smtClean="0">
              <a:solidFill>
                <a:schemeClr val="bg1"/>
              </a:solidFill>
            </a:endParaRPr>
          </a:p>
          <a:p>
            <a:pPr marL="0" indent="0" algn="ctr">
              <a:buNone/>
            </a:pPr>
            <a:endParaRPr lang="fr-FR" dirty="0">
              <a:solidFill>
                <a:schemeClr val="bg1"/>
              </a:solidFill>
            </a:endParaRPr>
          </a:p>
          <a:p>
            <a:pPr marL="0" indent="0" algn="ctr">
              <a:buNone/>
            </a:pPr>
            <a:r>
              <a:rPr lang="fr-FR" sz="3600" dirty="0" smtClean="0">
                <a:solidFill>
                  <a:schemeClr val="bg1"/>
                </a:solidFill>
              </a:rPr>
              <a:t>https://</a:t>
            </a:r>
            <a:r>
              <a:rPr lang="fr-FR" sz="3600" dirty="0" err="1" smtClean="0">
                <a:solidFill>
                  <a:schemeClr val="bg1"/>
                </a:solidFill>
              </a:rPr>
              <a:t>www.youtube.com</a:t>
            </a:r>
            <a:r>
              <a:rPr lang="fr-FR" sz="3600" dirty="0" smtClean="0">
                <a:solidFill>
                  <a:schemeClr val="bg1"/>
                </a:solidFill>
              </a:rPr>
              <a:t>/</a:t>
            </a:r>
            <a:r>
              <a:rPr lang="fr-FR" sz="3600" dirty="0" err="1" smtClean="0">
                <a:solidFill>
                  <a:schemeClr val="bg1"/>
                </a:solidFill>
              </a:rPr>
              <a:t>watch?v</a:t>
            </a:r>
            <a:r>
              <a:rPr lang="fr-FR" sz="3600" dirty="0" smtClean="0">
                <a:solidFill>
                  <a:schemeClr val="bg1"/>
                </a:solidFill>
              </a:rPr>
              <a:t>=</a:t>
            </a:r>
            <a:r>
              <a:rPr lang="fr-FR" sz="3600" dirty="0" err="1" smtClean="0">
                <a:solidFill>
                  <a:schemeClr val="bg1"/>
                </a:solidFill>
              </a:rPr>
              <a:t>lTTvKwCylFY</a:t>
            </a:r>
            <a:endParaRPr lang="fr-FR" sz="3600" dirty="0">
              <a:solidFill>
                <a:schemeClr val="bg1"/>
              </a:solidFill>
            </a:endParaRPr>
          </a:p>
        </p:txBody>
      </p:sp>
    </p:spTree>
    <p:extLst>
      <p:ext uri="{BB962C8B-B14F-4D97-AF65-F5344CB8AC3E}">
        <p14:creationId xmlns:p14="http://schemas.microsoft.com/office/powerpoint/2010/main" val="198935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4" descr="Le Defec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2675" y="3241675"/>
            <a:ext cx="4921250"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type="title"/>
          </p:nvPr>
        </p:nvSpPr>
        <p:spPr>
          <a:xfrm>
            <a:off x="1981200" y="174625"/>
            <a:ext cx="8229600" cy="1143000"/>
          </a:xfrm>
        </p:spPr>
        <p:txBody>
          <a:bodyPr/>
          <a:lstStyle/>
          <a:p>
            <a:pPr algn="ctr" eaLnBrk="1" hangingPunct="1">
              <a:defRPr/>
            </a:pPr>
            <a:r>
              <a:rPr lang="en-US" altLang="fr-FR" dirty="0">
                <a:solidFill>
                  <a:schemeClr val="bg1"/>
                </a:solidFill>
              </a:rPr>
              <a:t>Where is the Money?</a:t>
            </a:r>
          </a:p>
        </p:txBody>
      </p:sp>
      <p:sp>
        <p:nvSpPr>
          <p:cNvPr id="39939" name="Rectangle 3"/>
          <p:cNvSpPr>
            <a:spLocks noGrp="1" noChangeArrowheads="1"/>
          </p:cNvSpPr>
          <p:nvPr>
            <p:ph type="body" idx="1"/>
          </p:nvPr>
        </p:nvSpPr>
        <p:spPr>
          <a:xfrm>
            <a:off x="720634" y="1184275"/>
            <a:ext cx="10750731" cy="2057400"/>
          </a:xfrm>
        </p:spPr>
        <p:txBody>
          <a:bodyPr/>
          <a:lstStyle/>
          <a:p>
            <a:pPr eaLnBrk="1" hangingPunct="1">
              <a:defRPr/>
            </a:pPr>
            <a:r>
              <a:rPr lang="en-US" altLang="fr-FR" sz="2000" dirty="0">
                <a:solidFill>
                  <a:schemeClr val="bg1"/>
                </a:solidFill>
                <a:latin typeface="Verdana" charset="0"/>
              </a:rPr>
              <a:t>In this cartoon from the time, Louis is looking at the chests and asks </a:t>
            </a:r>
            <a:endParaRPr lang="en-US" altLang="fr-FR" sz="2000" dirty="0" smtClean="0">
              <a:solidFill>
                <a:schemeClr val="bg1"/>
              </a:solidFill>
              <a:latin typeface="Verdana" charset="0"/>
            </a:endParaRPr>
          </a:p>
          <a:p>
            <a:pPr eaLnBrk="1" hangingPunct="1">
              <a:defRPr/>
            </a:pPr>
            <a:r>
              <a:rPr lang="ja-JP" altLang="en-US" sz="2000" i="1" dirty="0" smtClean="0">
                <a:solidFill>
                  <a:srgbClr val="FFFF00"/>
                </a:solidFill>
                <a:latin typeface="Arial" charset="0"/>
              </a:rPr>
              <a:t>“</a:t>
            </a:r>
            <a:r>
              <a:rPr lang="en-US" altLang="ja-JP" sz="2000" i="1" dirty="0">
                <a:solidFill>
                  <a:srgbClr val="FFFF00"/>
                </a:solidFill>
                <a:latin typeface="Verdana" charset="0"/>
              </a:rPr>
              <a:t>Where is the tax money?</a:t>
            </a:r>
            <a:r>
              <a:rPr lang="ja-JP" altLang="en-US" sz="2000" i="1" dirty="0">
                <a:solidFill>
                  <a:srgbClr val="FFFF00"/>
                </a:solidFill>
                <a:latin typeface="Arial" charset="0"/>
              </a:rPr>
              <a:t>“</a:t>
            </a:r>
            <a:endParaRPr lang="en-US" altLang="ja-JP" sz="2000" i="1" dirty="0">
              <a:solidFill>
                <a:srgbClr val="FFFF00"/>
              </a:solidFill>
              <a:latin typeface="Verdana" charset="0"/>
            </a:endParaRPr>
          </a:p>
          <a:p>
            <a:pPr lvl="1" eaLnBrk="1" hangingPunct="1">
              <a:lnSpc>
                <a:spcPct val="90000"/>
              </a:lnSpc>
              <a:defRPr/>
            </a:pPr>
            <a:r>
              <a:rPr lang="en-US" altLang="fr-FR" sz="1800" dirty="0">
                <a:solidFill>
                  <a:schemeClr val="bg1"/>
                </a:solidFill>
                <a:latin typeface="Verdana" charset="0"/>
              </a:rPr>
              <a:t>The financial minister, Necker, looks on and says </a:t>
            </a:r>
            <a:r>
              <a:rPr lang="ja-JP" altLang="en-US" sz="1800" i="1" dirty="0" smtClean="0">
                <a:solidFill>
                  <a:srgbClr val="FFFF00"/>
                </a:solidFill>
                <a:latin typeface="Arial" charset="0"/>
              </a:rPr>
              <a:t>“</a:t>
            </a:r>
            <a:endParaRPr lang="fr-CA" altLang="ja-JP" sz="1800" i="1" dirty="0" smtClean="0">
              <a:solidFill>
                <a:srgbClr val="FFFF00"/>
              </a:solidFill>
              <a:latin typeface="Arial" charset="0"/>
            </a:endParaRPr>
          </a:p>
          <a:p>
            <a:pPr lvl="1" eaLnBrk="1" hangingPunct="1">
              <a:lnSpc>
                <a:spcPct val="90000"/>
              </a:lnSpc>
              <a:defRPr/>
            </a:pPr>
            <a:r>
              <a:rPr lang="en-US" altLang="ja-JP" sz="2000" i="1" dirty="0" smtClean="0">
                <a:solidFill>
                  <a:srgbClr val="FFFF00"/>
                </a:solidFill>
                <a:latin typeface="Verdana" charset="0"/>
              </a:rPr>
              <a:t>The </a:t>
            </a:r>
            <a:r>
              <a:rPr lang="en-US" altLang="ja-JP" sz="2000" i="1" dirty="0">
                <a:solidFill>
                  <a:srgbClr val="FFFF00"/>
                </a:solidFill>
                <a:latin typeface="Verdana" charset="0"/>
              </a:rPr>
              <a:t>money was there last time I looked." </a:t>
            </a:r>
          </a:p>
          <a:p>
            <a:pPr lvl="1" eaLnBrk="1" hangingPunct="1">
              <a:lnSpc>
                <a:spcPct val="90000"/>
              </a:lnSpc>
              <a:defRPr/>
            </a:pPr>
            <a:r>
              <a:rPr lang="en-US" altLang="fr-FR" sz="1800" dirty="0">
                <a:solidFill>
                  <a:schemeClr val="bg1"/>
                </a:solidFill>
                <a:latin typeface="Verdana" charset="0"/>
              </a:rPr>
              <a:t>The nobles and clergy are sneaking out the door carrying sacks of money, saying </a:t>
            </a:r>
            <a:r>
              <a:rPr lang="en-US" altLang="fr-FR" sz="2000" i="1" dirty="0">
                <a:solidFill>
                  <a:srgbClr val="FFFF00"/>
                </a:solidFill>
                <a:latin typeface="Verdana" charset="0"/>
              </a:rPr>
              <a:t>"We have it."</a:t>
            </a:r>
          </a:p>
          <a:p>
            <a:pPr eaLnBrk="1" hangingPunct="1">
              <a:lnSpc>
                <a:spcPct val="90000"/>
              </a:lnSpc>
              <a:defRPr/>
            </a:pPr>
            <a:endParaRPr lang="en-US" altLang="fr-FR" sz="2000" i="1" dirty="0">
              <a:solidFill>
                <a:schemeClr val="hlink"/>
              </a:solidFill>
              <a:latin typeface="Verdana" charset="0"/>
            </a:endParaRPr>
          </a:p>
          <a:p>
            <a:pPr eaLnBrk="1" hangingPunct="1">
              <a:defRPr/>
            </a:pPr>
            <a:endParaRPr lang="en-US" altLang="fr-FR" sz="2000" i="1" dirty="0">
              <a:solidFill>
                <a:schemeClr val="hlink"/>
              </a:solidFill>
              <a:latin typeface="Verdana" charset="0"/>
            </a:endParaRPr>
          </a:p>
        </p:txBody>
      </p:sp>
    </p:spTree>
    <p:extLst>
      <p:ext uri="{BB962C8B-B14F-4D97-AF65-F5344CB8AC3E}">
        <p14:creationId xmlns:p14="http://schemas.microsoft.com/office/powerpoint/2010/main" val="4524566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sz="half" idx="1"/>
          </p:nvPr>
        </p:nvSpPr>
        <p:spPr>
          <a:xfrm>
            <a:off x="574766" y="640080"/>
            <a:ext cx="6466114" cy="5773783"/>
          </a:xfrm>
        </p:spPr>
        <p:txBody>
          <a:bodyPr>
            <a:normAutofit fontScale="70000" lnSpcReduction="20000"/>
          </a:bodyPr>
          <a:lstStyle/>
          <a:p>
            <a:pPr lvl="0"/>
            <a:r>
              <a:rPr lang="en-US" sz="4600" dirty="0" smtClean="0">
                <a:solidFill>
                  <a:schemeClr val="bg1"/>
                </a:solidFill>
              </a:rPr>
              <a:t>King Louis XVI – no choice </a:t>
            </a:r>
          </a:p>
          <a:p>
            <a:pPr marL="0" lvl="0" indent="0">
              <a:buNone/>
            </a:pPr>
            <a:r>
              <a:rPr lang="en-US" sz="4600" dirty="0" smtClean="0">
                <a:solidFill>
                  <a:schemeClr val="bg1"/>
                </a:solidFill>
              </a:rPr>
              <a:t> Called for a meeting of the </a:t>
            </a:r>
            <a:r>
              <a:rPr lang="en-US" sz="4600" b="1" i="1" dirty="0" smtClean="0">
                <a:solidFill>
                  <a:srgbClr val="FFFF00"/>
                </a:solidFill>
              </a:rPr>
              <a:t>Estates-General*</a:t>
            </a:r>
            <a:r>
              <a:rPr lang="en-US" sz="4600" b="1" i="1" dirty="0" smtClean="0">
                <a:solidFill>
                  <a:schemeClr val="bg1"/>
                </a:solidFill>
              </a:rPr>
              <a:t> </a:t>
            </a:r>
            <a:r>
              <a:rPr lang="en-US" sz="4600" dirty="0" smtClean="0">
                <a:solidFill>
                  <a:schemeClr val="bg1"/>
                </a:solidFill>
              </a:rPr>
              <a:t>to find a solution to the bankruptcy problem</a:t>
            </a:r>
          </a:p>
          <a:p>
            <a:pPr lvl="0"/>
            <a:r>
              <a:rPr lang="en-US" sz="4600" dirty="0" smtClean="0">
                <a:solidFill>
                  <a:schemeClr val="bg1"/>
                </a:solidFill>
              </a:rPr>
              <a:t>Had not met since </a:t>
            </a:r>
            <a:r>
              <a:rPr lang="en-US" sz="4600" dirty="0" smtClean="0">
                <a:solidFill>
                  <a:srgbClr val="FFFF00"/>
                </a:solidFill>
              </a:rPr>
              <a:t>1614 (175 years)</a:t>
            </a:r>
          </a:p>
          <a:p>
            <a:pPr marL="0" lvl="0" indent="0">
              <a:buNone/>
            </a:pPr>
            <a:endParaRPr lang="en-US" sz="4600" dirty="0" smtClean="0">
              <a:solidFill>
                <a:schemeClr val="bg1"/>
              </a:solidFill>
            </a:endParaRPr>
          </a:p>
          <a:p>
            <a:pPr lvl="0"/>
            <a:r>
              <a:rPr lang="en-CA" sz="4600" dirty="0" smtClean="0">
                <a:solidFill>
                  <a:schemeClr val="bg1"/>
                </a:solidFill>
              </a:rPr>
              <a:t>Had Three Estates:  Clergy, Nobles, Everyone Else. </a:t>
            </a:r>
          </a:p>
          <a:p>
            <a:pPr lvl="0"/>
            <a:endParaRPr lang="en-CA" sz="4600" dirty="0" smtClean="0">
              <a:solidFill>
                <a:schemeClr val="bg1"/>
              </a:solidFill>
            </a:endParaRPr>
          </a:p>
          <a:p>
            <a:pPr marL="0" lvl="0" indent="0">
              <a:buNone/>
            </a:pPr>
            <a:endParaRPr lang="en-US" sz="4600" dirty="0" smtClean="0">
              <a:solidFill>
                <a:srgbClr val="FFFF00"/>
              </a:solidFill>
            </a:endParaRPr>
          </a:p>
          <a:p>
            <a:pPr marL="0" lvl="0" indent="0">
              <a:buNone/>
            </a:pPr>
            <a:r>
              <a:rPr lang="en-US" sz="4000" b="1" i="1" dirty="0">
                <a:solidFill>
                  <a:schemeClr val="bg1"/>
                </a:solidFill>
              </a:rPr>
              <a:t>*</a:t>
            </a:r>
            <a:r>
              <a:rPr lang="en-US" sz="4000" b="1" i="1" dirty="0" smtClean="0">
                <a:solidFill>
                  <a:schemeClr val="bg1"/>
                </a:solidFill>
              </a:rPr>
              <a:t>= </a:t>
            </a:r>
            <a:r>
              <a:rPr lang="en-CA" sz="4000" dirty="0" smtClean="0">
                <a:solidFill>
                  <a:schemeClr val="bg1"/>
                </a:solidFill>
              </a:rPr>
              <a:t>a form of parliament that </a:t>
            </a:r>
          </a:p>
          <a:p>
            <a:pPr marL="0" lvl="0" indent="0">
              <a:buNone/>
            </a:pPr>
            <a:r>
              <a:rPr lang="en-CA" sz="4000" dirty="0" smtClean="0">
                <a:solidFill>
                  <a:schemeClr val="bg1"/>
                </a:solidFill>
              </a:rPr>
              <a:t>had to be called by the king</a:t>
            </a:r>
            <a:endParaRPr lang="en-US" sz="4000" dirty="0" smtClean="0">
              <a:solidFill>
                <a:srgbClr val="FFFF00"/>
              </a:solidFill>
            </a:endParaRPr>
          </a:p>
          <a:p>
            <a:pPr marL="0" indent="0" eaLnBrk="1" hangingPunct="1">
              <a:buNone/>
            </a:pPr>
            <a:endParaRPr lang="en-US" altLang="fr-FR" sz="4000" dirty="0">
              <a:solidFill>
                <a:srgbClr val="FFFFFF"/>
              </a:solidFill>
            </a:endParaRPr>
          </a:p>
        </p:txBody>
      </p:sp>
      <p:pic>
        <p:nvPicPr>
          <p:cNvPr id="13318" name="Picture 6" descr="louis16france"/>
          <p:cNvPicPr>
            <a:picLocks noGrp="1" noChangeAspect="1" noChangeArrowheads="1"/>
          </p:cNvPicPr>
          <p:nvPr>
            <p:ph type="clipArt" sz="half" idx="2"/>
          </p:nvPr>
        </p:nvPicPr>
        <p:blipFill>
          <a:blip r:embed="rId3">
            <a:extLst>
              <a:ext uri="{28A0092B-C50C-407E-A947-70E740481C1C}">
                <a14:useLocalDpi xmlns:a14="http://schemas.microsoft.com/office/drawing/2010/main" val="0"/>
              </a:ext>
            </a:extLst>
          </a:blip>
          <a:srcRect/>
          <a:stretch>
            <a:fillRect/>
          </a:stretch>
        </p:blipFill>
        <p:spPr>
          <a:xfrm>
            <a:off x="8673737" y="181661"/>
            <a:ext cx="2824691" cy="3904009"/>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pic>
        <p:nvPicPr>
          <p:cNvPr id="6" name="Picture 2"/>
          <p:cNvPicPr>
            <a:picLocks noChangeAspect="1" noChangeArrowheads="1"/>
          </p:cNvPicPr>
          <p:nvPr/>
        </p:nvPicPr>
        <p:blipFill>
          <a:blip r:embed="rId4" cstate="print"/>
          <a:srcRect/>
          <a:stretch>
            <a:fillRect/>
          </a:stretch>
        </p:blipFill>
        <p:spPr bwMode="auto">
          <a:xfrm>
            <a:off x="5301887" y="3946888"/>
            <a:ext cx="3371850" cy="2466975"/>
          </a:xfrm>
          <a:prstGeom prst="rect">
            <a:avLst/>
          </a:prstGeom>
          <a:noFill/>
          <a:ln w="9525">
            <a:noFill/>
            <a:miter lim="800000"/>
            <a:headEnd/>
            <a:tailEnd/>
          </a:ln>
        </p:spPr>
      </p:pic>
    </p:spTree>
    <p:extLst>
      <p:ext uri="{BB962C8B-B14F-4D97-AF65-F5344CB8AC3E}">
        <p14:creationId xmlns:p14="http://schemas.microsoft.com/office/powerpoint/2010/main" val="191454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descr="Estates Gene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609601"/>
            <a:ext cx="8458200" cy="508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6" name="Text Box 3"/>
          <p:cNvSpPr txBox="1">
            <a:spLocks noChangeArrowheads="1"/>
          </p:cNvSpPr>
          <p:nvPr/>
        </p:nvSpPr>
        <p:spPr bwMode="auto">
          <a:xfrm>
            <a:off x="1606731" y="5867401"/>
            <a:ext cx="8908869" cy="938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ahoma" charset="0"/>
                <a:ea typeface="ＭＳ Ｐゴシック" charset="-128"/>
              </a:defRPr>
            </a:lvl1pPr>
            <a:lvl2pPr marL="742950" indent="-285750">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pPr algn="ctr">
              <a:spcBef>
                <a:spcPct val="50000"/>
              </a:spcBef>
            </a:pPr>
            <a:r>
              <a:rPr lang="en-US" altLang="fr-FR" sz="2800" i="1" dirty="0">
                <a:solidFill>
                  <a:srgbClr val="FFFFFF"/>
                </a:solidFill>
                <a:latin typeface="Verdana" charset="0"/>
              </a:rPr>
              <a:t>The meeting of the Estates General </a:t>
            </a:r>
            <a:r>
              <a:rPr lang="en-US" altLang="fr-FR" sz="2800" i="1" dirty="0">
                <a:solidFill>
                  <a:srgbClr val="FFFF00"/>
                </a:solidFill>
                <a:latin typeface="Verdana" charset="0"/>
              </a:rPr>
              <a:t>May 5, 1789</a:t>
            </a:r>
            <a:r>
              <a:rPr lang="en-US" altLang="fr-FR" sz="2800" dirty="0">
                <a:solidFill>
                  <a:srgbClr val="FFFF00"/>
                </a:solidFill>
              </a:rPr>
              <a:t> </a:t>
            </a:r>
          </a:p>
          <a:p>
            <a:pPr>
              <a:spcBef>
                <a:spcPct val="50000"/>
              </a:spcBef>
            </a:pPr>
            <a:endParaRPr lang="en-US" altLang="fr-FR" dirty="0"/>
          </a:p>
        </p:txBody>
      </p:sp>
    </p:spTree>
    <p:extLst>
      <p:ext uri="{BB962C8B-B14F-4D97-AF65-F5344CB8AC3E}">
        <p14:creationId xmlns:p14="http://schemas.microsoft.com/office/powerpoint/2010/main" val="18585042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5394" y="365125"/>
            <a:ext cx="10648406" cy="1325563"/>
          </a:xfrm>
        </p:spPr>
        <p:txBody>
          <a:bodyPr rtlCol="0">
            <a:normAutofit/>
          </a:bodyPr>
          <a:lstStyle/>
          <a:p>
            <a:pPr>
              <a:defRPr/>
            </a:pPr>
            <a:r>
              <a:rPr lang="en-US" dirty="0" smtClean="0">
                <a:solidFill>
                  <a:schemeClr val="bg1"/>
                </a:solidFill>
                <a:ea typeface="+mj-ea"/>
              </a:rPr>
              <a:t>Meeting of the </a:t>
            </a:r>
            <a:r>
              <a:rPr lang="en-US" i="1" dirty="0" smtClean="0">
                <a:solidFill>
                  <a:schemeClr val="bg1"/>
                </a:solidFill>
                <a:ea typeface="+mj-ea"/>
              </a:rPr>
              <a:t>Estates-General</a:t>
            </a:r>
            <a:r>
              <a:rPr lang="en-US" dirty="0" smtClean="0">
                <a:solidFill>
                  <a:schemeClr val="bg1"/>
                </a:solidFill>
                <a:ea typeface="+mj-ea"/>
              </a:rPr>
              <a:t>: </a:t>
            </a:r>
            <a:r>
              <a:rPr lang="en-US" dirty="0" smtClean="0">
                <a:solidFill>
                  <a:srgbClr val="FFFF00"/>
                </a:solidFill>
                <a:ea typeface="+mj-ea"/>
              </a:rPr>
              <a:t>May 5, 1789</a:t>
            </a:r>
          </a:p>
        </p:txBody>
      </p:sp>
      <p:pic>
        <p:nvPicPr>
          <p:cNvPr id="4" name="Picture 4" descr="estates.bmp"/>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157127" y="3186544"/>
            <a:ext cx="5034873" cy="34948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4" name="Content Placeholder 2"/>
          <p:cNvSpPr>
            <a:spLocks noGrp="1"/>
          </p:cNvSpPr>
          <p:nvPr>
            <p:ph idx="1"/>
          </p:nvPr>
        </p:nvSpPr>
        <p:spPr>
          <a:xfrm>
            <a:off x="310738" y="1690688"/>
            <a:ext cx="9065622" cy="4876800"/>
          </a:xfrm>
        </p:spPr>
        <p:txBody>
          <a:bodyPr/>
          <a:lstStyle/>
          <a:p>
            <a:pPr eaLnBrk="1" hangingPunct="1">
              <a:lnSpc>
                <a:spcPct val="80000"/>
              </a:lnSpc>
            </a:pPr>
            <a:r>
              <a:rPr lang="en-US" altLang="fr-FR" sz="3000" dirty="0">
                <a:solidFill>
                  <a:schemeClr val="bg1"/>
                </a:solidFill>
                <a:ea typeface="ＭＳ Ｐゴシック" charset="-128"/>
              </a:rPr>
              <a:t>Voting was conducted by estate</a:t>
            </a:r>
          </a:p>
          <a:p>
            <a:pPr eaLnBrk="1" hangingPunct="1">
              <a:lnSpc>
                <a:spcPct val="80000"/>
              </a:lnSpc>
              <a:buFont typeface="Arial" charset="0"/>
              <a:buNone/>
            </a:pPr>
            <a:endParaRPr lang="en-US" altLang="fr-FR" sz="3000" dirty="0">
              <a:ea typeface="ＭＳ Ｐゴシック" charset="-128"/>
            </a:endParaRPr>
          </a:p>
          <a:p>
            <a:pPr algn="ctr" eaLnBrk="1" hangingPunct="1">
              <a:lnSpc>
                <a:spcPct val="80000"/>
              </a:lnSpc>
              <a:buFont typeface="Arial" charset="0"/>
              <a:buNone/>
            </a:pPr>
            <a:r>
              <a:rPr lang="en-US" altLang="fr-FR" sz="3000" dirty="0" smtClean="0">
                <a:solidFill>
                  <a:schemeClr val="bg1"/>
                </a:solidFill>
                <a:ea typeface="ＭＳ Ｐゴシック" charset="-128"/>
              </a:rPr>
              <a:t> </a:t>
            </a:r>
            <a:r>
              <a:rPr lang="en-US" altLang="fr-FR" sz="3000" dirty="0">
                <a:solidFill>
                  <a:srgbClr val="FFFF00"/>
                </a:solidFill>
                <a:ea typeface="ＭＳ Ｐゴシック" charset="-128"/>
              </a:rPr>
              <a:t>First Estate + </a:t>
            </a:r>
            <a:r>
              <a:rPr lang="en-US" altLang="fr-FR" sz="3000" dirty="0" smtClean="0">
                <a:solidFill>
                  <a:srgbClr val="FFFF00"/>
                </a:solidFill>
                <a:ea typeface="ＭＳ Ｐゴシック" charset="-128"/>
              </a:rPr>
              <a:t> </a:t>
            </a:r>
            <a:r>
              <a:rPr lang="en-US" altLang="fr-FR" sz="3000" dirty="0">
                <a:solidFill>
                  <a:srgbClr val="FFFF00"/>
                </a:solidFill>
                <a:ea typeface="ＭＳ Ｐゴシック" charset="-128"/>
              </a:rPr>
              <a:t>Second Estate </a:t>
            </a:r>
            <a:r>
              <a:rPr lang="en-US" altLang="fr-FR" sz="3000" dirty="0" smtClean="0">
                <a:solidFill>
                  <a:srgbClr val="FFFF00"/>
                </a:solidFill>
                <a:ea typeface="ＭＳ Ｐゴシック" charset="-128"/>
              </a:rPr>
              <a:t> </a:t>
            </a:r>
            <a:r>
              <a:rPr lang="en-US" altLang="fr-FR" sz="3000" i="1" dirty="0" smtClean="0">
                <a:solidFill>
                  <a:srgbClr val="FFFF00"/>
                </a:solidFill>
                <a:ea typeface="ＭＳ Ｐゴシック" charset="-128"/>
              </a:rPr>
              <a:t>VS</a:t>
            </a:r>
            <a:r>
              <a:rPr lang="en-US" altLang="fr-FR" sz="3000" dirty="0" smtClean="0">
                <a:solidFill>
                  <a:srgbClr val="FFFF00"/>
                </a:solidFill>
                <a:ea typeface="ＭＳ Ｐゴシック" charset="-128"/>
              </a:rPr>
              <a:t>   </a:t>
            </a:r>
            <a:r>
              <a:rPr lang="en-US" altLang="fr-FR" sz="3000" dirty="0">
                <a:solidFill>
                  <a:srgbClr val="FFFF00"/>
                </a:solidFill>
                <a:ea typeface="ＭＳ Ｐゴシック" charset="-128"/>
              </a:rPr>
              <a:t>Third Estate</a:t>
            </a:r>
          </a:p>
          <a:p>
            <a:pPr eaLnBrk="1" hangingPunct="1">
              <a:lnSpc>
                <a:spcPct val="80000"/>
              </a:lnSpc>
              <a:buFont typeface="Arial" charset="0"/>
              <a:buNone/>
            </a:pPr>
            <a:endParaRPr lang="en-US" altLang="fr-FR" sz="3000" dirty="0">
              <a:solidFill>
                <a:srgbClr val="17375E"/>
              </a:solidFill>
              <a:ea typeface="ＭＳ Ｐゴシック" charset="-128"/>
            </a:endParaRPr>
          </a:p>
          <a:p>
            <a:pPr eaLnBrk="1" hangingPunct="1">
              <a:lnSpc>
                <a:spcPct val="80000"/>
              </a:lnSpc>
            </a:pPr>
            <a:r>
              <a:rPr lang="en-US" altLang="fr-FR" sz="3000" dirty="0">
                <a:solidFill>
                  <a:schemeClr val="bg1"/>
                </a:solidFill>
                <a:ea typeface="ＭＳ Ｐゴシック" charset="-128"/>
              </a:rPr>
              <a:t>Representatives from the Third Estate </a:t>
            </a:r>
            <a:endParaRPr lang="en-US" altLang="fr-FR" sz="3000" dirty="0" smtClean="0">
              <a:solidFill>
                <a:schemeClr val="bg1"/>
              </a:solidFill>
              <a:ea typeface="ＭＳ Ｐゴシック" charset="-128"/>
            </a:endParaRPr>
          </a:p>
          <a:p>
            <a:pPr marL="0" indent="0" eaLnBrk="1" hangingPunct="1">
              <a:lnSpc>
                <a:spcPct val="80000"/>
              </a:lnSpc>
              <a:buNone/>
            </a:pPr>
            <a:r>
              <a:rPr lang="en-US" altLang="fr-FR" sz="3000" dirty="0" smtClean="0">
                <a:solidFill>
                  <a:schemeClr val="bg1"/>
                </a:solidFill>
                <a:ea typeface="ＭＳ Ｐゴシック" charset="-128"/>
              </a:rPr>
              <a:t>demanded </a:t>
            </a:r>
            <a:r>
              <a:rPr lang="en-US" altLang="fr-FR" sz="3000" dirty="0">
                <a:solidFill>
                  <a:schemeClr val="bg1"/>
                </a:solidFill>
                <a:ea typeface="ＭＳ Ｐゴシック" charset="-128"/>
              </a:rPr>
              <a:t>that voting be by </a:t>
            </a:r>
            <a:r>
              <a:rPr lang="en-US" altLang="fr-FR" sz="3000" dirty="0" smtClean="0">
                <a:solidFill>
                  <a:schemeClr val="bg1"/>
                </a:solidFill>
                <a:ea typeface="ＭＳ Ｐゴシック" charset="-128"/>
              </a:rPr>
              <a:t>population </a:t>
            </a:r>
            <a:endParaRPr lang="en-US" altLang="fr-FR" sz="3000" dirty="0" smtClean="0">
              <a:solidFill>
                <a:schemeClr val="bg1"/>
              </a:solidFill>
              <a:ea typeface="ＭＳ Ｐゴシック" charset="-128"/>
            </a:endParaRPr>
          </a:p>
          <a:p>
            <a:pPr marL="0" indent="0" eaLnBrk="1" hangingPunct="1">
              <a:lnSpc>
                <a:spcPct val="80000"/>
              </a:lnSpc>
              <a:buNone/>
            </a:pPr>
            <a:r>
              <a:rPr lang="en-US" altLang="fr-FR" sz="3000" dirty="0" smtClean="0">
                <a:solidFill>
                  <a:schemeClr val="bg1"/>
                </a:solidFill>
                <a:ea typeface="ＭＳ Ｐゴシック" charset="-128"/>
              </a:rPr>
              <a:t>(</a:t>
            </a:r>
            <a:r>
              <a:rPr lang="en-US" altLang="fr-FR" sz="3000" dirty="0" smtClean="0">
                <a:solidFill>
                  <a:schemeClr val="bg1"/>
                </a:solidFill>
                <a:ea typeface="ＭＳ Ｐゴシック" charset="-128"/>
              </a:rPr>
              <a:t>by head and not order)</a:t>
            </a:r>
            <a:endParaRPr lang="en-US" altLang="fr-FR" sz="3000" dirty="0">
              <a:solidFill>
                <a:schemeClr val="bg1"/>
              </a:solidFill>
              <a:ea typeface="ＭＳ Ｐゴシック" charset="-128"/>
            </a:endParaRPr>
          </a:p>
          <a:p>
            <a:pPr lvl="1" eaLnBrk="1" hangingPunct="1">
              <a:lnSpc>
                <a:spcPct val="80000"/>
              </a:lnSpc>
              <a:buFont typeface="Wingdings" charset="2"/>
              <a:buChar char="à"/>
            </a:pPr>
            <a:r>
              <a:rPr lang="en-US" altLang="fr-FR" sz="2600" dirty="0" smtClean="0">
                <a:solidFill>
                  <a:schemeClr val="bg1"/>
                </a:solidFill>
                <a:ea typeface="ＭＳ Ｐゴシック" charset="-128"/>
              </a:rPr>
              <a:t>This </a:t>
            </a:r>
            <a:r>
              <a:rPr lang="en-US" altLang="fr-FR" sz="2600" dirty="0">
                <a:solidFill>
                  <a:schemeClr val="bg1"/>
                </a:solidFill>
                <a:ea typeface="ＭＳ Ｐゴシック" charset="-128"/>
              </a:rPr>
              <a:t>would give the Third Estate a great </a:t>
            </a:r>
            <a:endParaRPr lang="en-US" altLang="fr-FR" sz="2600" dirty="0">
              <a:solidFill>
                <a:schemeClr val="bg1"/>
              </a:solidFill>
              <a:ea typeface="ＭＳ Ｐゴシック" charset="-128"/>
            </a:endParaRPr>
          </a:p>
          <a:p>
            <a:pPr marL="457200" lvl="1" indent="0" eaLnBrk="1" hangingPunct="1">
              <a:lnSpc>
                <a:spcPct val="80000"/>
              </a:lnSpc>
              <a:buNone/>
            </a:pPr>
            <a:r>
              <a:rPr lang="en-US" altLang="fr-FR" sz="2600" dirty="0" smtClean="0">
                <a:solidFill>
                  <a:schemeClr val="bg1"/>
                </a:solidFill>
                <a:ea typeface="ＭＳ Ｐゴシック" charset="-128"/>
              </a:rPr>
              <a:t>advantage</a:t>
            </a:r>
            <a:endParaRPr lang="en-US" altLang="fr-FR" sz="2600" dirty="0">
              <a:solidFill>
                <a:schemeClr val="bg1"/>
              </a:solidFill>
              <a:ea typeface="ＭＳ Ｐゴシック" charset="-128"/>
            </a:endParaRPr>
          </a:p>
          <a:p>
            <a:pPr eaLnBrk="1" hangingPunct="1">
              <a:lnSpc>
                <a:spcPct val="80000"/>
              </a:lnSpc>
            </a:pPr>
            <a:r>
              <a:rPr lang="en-US" altLang="fr-FR" sz="3000" dirty="0">
                <a:solidFill>
                  <a:schemeClr val="bg1"/>
                </a:solidFill>
                <a:ea typeface="ＭＳ Ｐゴシック" charset="-128"/>
              </a:rPr>
              <a:t>Deadlock resulted</a:t>
            </a:r>
          </a:p>
        </p:txBody>
      </p:sp>
    </p:spTree>
    <p:extLst>
      <p:ext uri="{BB962C8B-B14F-4D97-AF65-F5344CB8AC3E}">
        <p14:creationId xmlns:p14="http://schemas.microsoft.com/office/powerpoint/2010/main" val="1665204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502781486"/>
              </p:ext>
            </p:extLst>
          </p:nvPr>
        </p:nvGraphicFramePr>
        <p:xfrm>
          <a:off x="1828800" y="228600"/>
          <a:ext cx="85344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70565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50571" y="555171"/>
            <a:ext cx="7859216" cy="3989040"/>
          </a:xfrm>
        </p:spPr>
        <p:txBody>
          <a:bodyPr>
            <a:normAutofit/>
          </a:bodyPr>
          <a:lstStyle/>
          <a:p>
            <a:pPr lvl="0"/>
            <a:r>
              <a:rPr lang="en-CA" dirty="0" smtClean="0">
                <a:solidFill>
                  <a:schemeClr val="bg1"/>
                </a:solidFill>
              </a:rPr>
              <a:t>Each Estate would vote to determine its own opinion and then have 1 vote in the Estates General</a:t>
            </a:r>
            <a:endParaRPr lang="en-US" dirty="0" smtClean="0">
              <a:solidFill>
                <a:schemeClr val="bg1"/>
              </a:solidFill>
            </a:endParaRPr>
          </a:p>
          <a:p>
            <a:pPr lvl="0"/>
            <a:r>
              <a:rPr lang="en-CA" dirty="0" smtClean="0">
                <a:solidFill>
                  <a:schemeClr val="bg1"/>
                </a:solidFill>
              </a:rPr>
              <a:t>The first two Estates always voted against the 3</a:t>
            </a:r>
            <a:r>
              <a:rPr lang="en-CA" baseline="30000" dirty="0" smtClean="0">
                <a:solidFill>
                  <a:schemeClr val="bg1"/>
                </a:solidFill>
              </a:rPr>
              <a:t>rd</a:t>
            </a:r>
            <a:endParaRPr lang="en-US" dirty="0" smtClean="0">
              <a:solidFill>
                <a:schemeClr val="bg1"/>
              </a:solidFill>
            </a:endParaRPr>
          </a:p>
          <a:p>
            <a:endParaRPr lang="en-US" dirty="0"/>
          </a:p>
        </p:txBody>
      </p:sp>
      <p:pic>
        <p:nvPicPr>
          <p:cNvPr id="5" name="Picture 5"/>
          <p:cNvPicPr>
            <a:picLocks noChangeAspect="1" noChangeArrowheads="1"/>
          </p:cNvPicPr>
          <p:nvPr/>
        </p:nvPicPr>
        <p:blipFill>
          <a:blip r:embed="rId3" cstate="print"/>
          <a:srcRect/>
          <a:stretch>
            <a:fillRect/>
          </a:stretch>
        </p:blipFill>
        <p:spPr bwMode="auto">
          <a:xfrm>
            <a:off x="3616206" y="2784606"/>
            <a:ext cx="4042420" cy="2425452"/>
          </a:xfrm>
          <a:prstGeom prst="rect">
            <a:avLst/>
          </a:prstGeom>
          <a:noFill/>
          <a:ln w="9525">
            <a:noFill/>
            <a:miter lim="800000"/>
            <a:headEnd/>
            <a:tailEnd/>
          </a:ln>
        </p:spPr>
      </p:pic>
      <p:sp>
        <p:nvSpPr>
          <p:cNvPr id="6" name="TextBox 5"/>
          <p:cNvSpPr txBox="1"/>
          <p:nvPr/>
        </p:nvSpPr>
        <p:spPr>
          <a:xfrm>
            <a:off x="4242122" y="5445188"/>
            <a:ext cx="3357586" cy="523220"/>
          </a:xfrm>
          <a:prstGeom prst="rect">
            <a:avLst/>
          </a:prstGeom>
          <a:noFill/>
        </p:spPr>
        <p:txBody>
          <a:bodyPr wrap="square" rtlCol="0">
            <a:spAutoFit/>
          </a:bodyPr>
          <a:lstStyle/>
          <a:p>
            <a:r>
              <a:rPr lang="en-US" sz="2800" dirty="0">
                <a:solidFill>
                  <a:srgbClr val="00B0F0"/>
                </a:solidFill>
                <a:effectLst>
                  <a:outerShdw blurRad="38100" dist="38100" dir="2700000" algn="tl">
                    <a:srgbClr val="000000">
                      <a:alpha val="43137"/>
                    </a:srgbClr>
                  </a:outerShdw>
                </a:effectLst>
              </a:rPr>
              <a:t>1  +  1      &gt;      1</a:t>
            </a:r>
          </a:p>
        </p:txBody>
      </p:sp>
    </p:spTree>
    <p:extLst>
      <p:ext uri="{BB962C8B-B14F-4D97-AF65-F5344CB8AC3E}">
        <p14:creationId xmlns:p14="http://schemas.microsoft.com/office/powerpoint/2010/main" val="379461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frenchrevolutionassembl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7534366" y="1888778"/>
            <a:ext cx="4657634" cy="2897354"/>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808080">
                      <a:alpha val="74998"/>
                    </a:srgbClr>
                  </a:outerShdw>
                </a:effectLst>
              </a14:hiddenEffects>
            </a:ext>
          </a:extLst>
        </p:spPr>
      </p:pic>
      <p:sp>
        <p:nvSpPr>
          <p:cNvPr id="2" name="Title 1"/>
          <p:cNvSpPr>
            <a:spLocks noGrp="1"/>
          </p:cNvSpPr>
          <p:nvPr>
            <p:ph type="title"/>
          </p:nvPr>
        </p:nvSpPr>
        <p:spPr/>
        <p:txBody>
          <a:bodyPr/>
          <a:lstStyle/>
          <a:p>
            <a:pPr algn="ctr"/>
            <a:r>
              <a:rPr lang="en-US" dirty="0" smtClean="0">
                <a:solidFill>
                  <a:schemeClr val="bg1"/>
                </a:solidFill>
              </a:rPr>
              <a:t>The Estates-General</a:t>
            </a:r>
            <a:endParaRPr lang="en-US" dirty="0">
              <a:solidFill>
                <a:schemeClr val="bg1"/>
              </a:solidFill>
            </a:endParaRPr>
          </a:p>
        </p:txBody>
      </p:sp>
      <p:sp>
        <p:nvSpPr>
          <p:cNvPr id="3" name="Content Placeholder 2"/>
          <p:cNvSpPr>
            <a:spLocks noGrp="1"/>
          </p:cNvSpPr>
          <p:nvPr>
            <p:ph idx="1"/>
          </p:nvPr>
        </p:nvSpPr>
        <p:spPr>
          <a:xfrm>
            <a:off x="431800" y="1554691"/>
            <a:ext cx="10515600" cy="5083175"/>
          </a:xfrm>
        </p:spPr>
        <p:txBody>
          <a:bodyPr>
            <a:normAutofit/>
          </a:bodyPr>
          <a:lstStyle/>
          <a:p>
            <a:pPr lvl="0"/>
            <a:r>
              <a:rPr lang="en-CA" sz="3200" dirty="0">
                <a:solidFill>
                  <a:schemeClr val="bg1"/>
                </a:solidFill>
              </a:rPr>
              <a:t>After Louis XVI called the Estates </a:t>
            </a:r>
            <a:endParaRPr lang="en-CA" sz="3200" dirty="0" smtClean="0">
              <a:solidFill>
                <a:schemeClr val="bg1"/>
              </a:solidFill>
            </a:endParaRPr>
          </a:p>
          <a:p>
            <a:pPr marL="0" lvl="0" indent="0">
              <a:buNone/>
            </a:pPr>
            <a:r>
              <a:rPr lang="en-CA" sz="3200" dirty="0" smtClean="0">
                <a:solidFill>
                  <a:schemeClr val="bg1"/>
                </a:solidFill>
              </a:rPr>
              <a:t>General </a:t>
            </a:r>
            <a:r>
              <a:rPr lang="en-CA" sz="3200" dirty="0">
                <a:solidFill>
                  <a:schemeClr val="bg1"/>
                </a:solidFill>
              </a:rPr>
              <a:t>in 1789, the 3</a:t>
            </a:r>
            <a:r>
              <a:rPr lang="en-CA" sz="3200" baseline="30000" dirty="0">
                <a:solidFill>
                  <a:schemeClr val="bg1"/>
                </a:solidFill>
              </a:rPr>
              <a:t>rd</a:t>
            </a:r>
            <a:r>
              <a:rPr lang="en-CA" sz="3200" dirty="0">
                <a:solidFill>
                  <a:schemeClr val="bg1"/>
                </a:solidFill>
              </a:rPr>
              <a:t> Estate </a:t>
            </a:r>
            <a:r>
              <a:rPr lang="en-CA" sz="3200" dirty="0" smtClean="0">
                <a:solidFill>
                  <a:schemeClr val="bg1"/>
                </a:solidFill>
              </a:rPr>
              <a:t>argued for </a:t>
            </a:r>
          </a:p>
          <a:p>
            <a:pPr marL="0" lvl="0" indent="0">
              <a:buNone/>
            </a:pPr>
            <a:r>
              <a:rPr lang="en-CA" sz="3200" dirty="0" smtClean="0">
                <a:solidFill>
                  <a:schemeClr val="bg1"/>
                </a:solidFill>
              </a:rPr>
              <a:t>change </a:t>
            </a:r>
            <a:r>
              <a:rPr lang="en-CA" sz="3200" dirty="0">
                <a:solidFill>
                  <a:schemeClr val="bg1"/>
                </a:solidFill>
              </a:rPr>
              <a:t>for 6 weeks, </a:t>
            </a:r>
            <a:r>
              <a:rPr lang="en-CA" sz="3200" dirty="0" smtClean="0">
                <a:solidFill>
                  <a:schemeClr val="bg1"/>
                </a:solidFill>
              </a:rPr>
              <a:t>but </a:t>
            </a:r>
            <a:r>
              <a:rPr lang="en-CA" sz="3200" dirty="0">
                <a:solidFill>
                  <a:schemeClr val="bg1"/>
                </a:solidFill>
              </a:rPr>
              <a:t>was </a:t>
            </a:r>
            <a:r>
              <a:rPr lang="en-CA" sz="3200" dirty="0" smtClean="0">
                <a:solidFill>
                  <a:srgbClr val="FFFF00"/>
                </a:solidFill>
              </a:rPr>
              <a:t>ignored</a:t>
            </a:r>
          </a:p>
          <a:p>
            <a:pPr marL="0" lvl="0" indent="0">
              <a:buNone/>
            </a:pPr>
            <a:endParaRPr lang="en-US" sz="1100" dirty="0">
              <a:solidFill>
                <a:schemeClr val="bg1"/>
              </a:solidFill>
            </a:endParaRPr>
          </a:p>
          <a:p>
            <a:pPr lvl="0"/>
            <a:r>
              <a:rPr lang="en-CA" sz="3200" dirty="0">
                <a:solidFill>
                  <a:schemeClr val="bg1"/>
                </a:solidFill>
              </a:rPr>
              <a:t>The delegates of the </a:t>
            </a:r>
            <a:r>
              <a:rPr lang="en-CA" sz="3200" dirty="0">
                <a:solidFill>
                  <a:srgbClr val="FFFF00"/>
                </a:solidFill>
              </a:rPr>
              <a:t>3</a:t>
            </a:r>
            <a:r>
              <a:rPr lang="en-CA" sz="3200" baseline="30000" dirty="0">
                <a:solidFill>
                  <a:srgbClr val="FFFF00"/>
                </a:solidFill>
              </a:rPr>
              <a:t>rd</a:t>
            </a:r>
            <a:r>
              <a:rPr lang="en-CA" sz="3200" dirty="0">
                <a:solidFill>
                  <a:srgbClr val="FFFF00"/>
                </a:solidFill>
              </a:rPr>
              <a:t> Estate </a:t>
            </a:r>
            <a:endParaRPr lang="en-CA" sz="3200" dirty="0" smtClean="0">
              <a:solidFill>
                <a:srgbClr val="FFFF00"/>
              </a:solidFill>
            </a:endParaRPr>
          </a:p>
          <a:p>
            <a:pPr marL="0" lvl="0" indent="0">
              <a:buNone/>
            </a:pPr>
            <a:r>
              <a:rPr lang="en-CA" sz="3200" dirty="0" smtClean="0">
                <a:solidFill>
                  <a:srgbClr val="FF0000"/>
                </a:solidFill>
              </a:rPr>
              <a:t>walked </a:t>
            </a:r>
            <a:r>
              <a:rPr lang="en-CA" sz="3200" dirty="0">
                <a:solidFill>
                  <a:srgbClr val="FF0000"/>
                </a:solidFill>
              </a:rPr>
              <a:t>out </a:t>
            </a:r>
            <a:r>
              <a:rPr lang="en-CA" sz="3200" dirty="0">
                <a:solidFill>
                  <a:schemeClr val="bg1"/>
                </a:solidFill>
              </a:rPr>
              <a:t>and started a new government </a:t>
            </a:r>
            <a:endParaRPr lang="en-CA" sz="3200" dirty="0" smtClean="0">
              <a:solidFill>
                <a:schemeClr val="bg1"/>
              </a:solidFill>
            </a:endParaRPr>
          </a:p>
          <a:p>
            <a:pPr marL="0" lvl="0" indent="0">
              <a:buNone/>
            </a:pPr>
            <a:r>
              <a:rPr lang="en-CA" sz="3200" dirty="0" smtClean="0">
                <a:solidFill>
                  <a:schemeClr val="bg1"/>
                </a:solidFill>
              </a:rPr>
              <a:t>called </a:t>
            </a:r>
            <a:r>
              <a:rPr lang="en-CA" sz="3200" dirty="0">
                <a:solidFill>
                  <a:schemeClr val="bg1"/>
                </a:solidFill>
              </a:rPr>
              <a:t>the </a:t>
            </a:r>
            <a:r>
              <a:rPr lang="en-CA" sz="3200" dirty="0">
                <a:solidFill>
                  <a:srgbClr val="FF0000"/>
                </a:solidFill>
              </a:rPr>
              <a:t>National </a:t>
            </a:r>
            <a:r>
              <a:rPr lang="en-CA" sz="3200" dirty="0" smtClean="0">
                <a:solidFill>
                  <a:srgbClr val="FF0000"/>
                </a:solidFill>
              </a:rPr>
              <a:t>Assembly. </a:t>
            </a:r>
          </a:p>
          <a:p>
            <a:pPr lvl="0"/>
            <a:endParaRPr lang="en-CA" sz="3200" dirty="0"/>
          </a:p>
          <a:p>
            <a:endParaRPr lang="en-US" dirty="0"/>
          </a:p>
        </p:txBody>
      </p:sp>
    </p:spTree>
    <p:extLst>
      <p:ext uri="{BB962C8B-B14F-4D97-AF65-F5344CB8AC3E}">
        <p14:creationId xmlns:p14="http://schemas.microsoft.com/office/powerpoint/2010/main" val="145104265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TotalTime>
  <Words>538</Words>
  <Application>Microsoft Macintosh PowerPoint</Application>
  <PresentationFormat>Grand écran</PresentationFormat>
  <Paragraphs>64</Paragraphs>
  <Slides>12</Slides>
  <Notes>4</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12</vt:i4>
      </vt:variant>
    </vt:vector>
  </HeadingPairs>
  <TitlesOfParts>
    <vt:vector size="23" baseType="lpstr">
      <vt:lpstr>Arial Narrow</vt:lpstr>
      <vt:lpstr>Calibri Light</vt:lpstr>
      <vt:lpstr>ＭＳ Ｐゴシック</vt:lpstr>
      <vt:lpstr>Arial</vt:lpstr>
      <vt:lpstr>Calibri</vt:lpstr>
      <vt:lpstr>Tahoma</vt:lpstr>
      <vt:lpstr>Times New Roman</vt:lpstr>
      <vt:lpstr>TimesNewRoman</vt:lpstr>
      <vt:lpstr>Verdana</vt:lpstr>
      <vt:lpstr>Wingdings</vt:lpstr>
      <vt:lpstr>Thème Office</vt:lpstr>
      <vt:lpstr>Lesson 6 : General Estate</vt:lpstr>
      <vt:lpstr>Video (43 secondes to 3 mins)</vt:lpstr>
      <vt:lpstr>Where is the Money?</vt:lpstr>
      <vt:lpstr>Présentation PowerPoint</vt:lpstr>
      <vt:lpstr>Présentation PowerPoint</vt:lpstr>
      <vt:lpstr>Meeting of the Estates-General: May 5, 1789</vt:lpstr>
      <vt:lpstr>Présentation PowerPoint</vt:lpstr>
      <vt:lpstr>Présentation PowerPoint</vt:lpstr>
      <vt:lpstr>The Estates-General</vt:lpstr>
      <vt:lpstr>The National Assembly</vt:lpstr>
      <vt:lpstr>Présentation PowerPoint</vt:lpstr>
      <vt:lpstr>Tennis Court Oath</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de Microsoft Office</cp:lastModifiedBy>
  <cp:revision>17</cp:revision>
  <dcterms:created xsi:type="dcterms:W3CDTF">2015-11-03T02:29:58Z</dcterms:created>
  <dcterms:modified xsi:type="dcterms:W3CDTF">2015-11-03T05:29:22Z</dcterms:modified>
</cp:coreProperties>
</file>