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68" r:id="rId3"/>
    <p:sldId id="274" r:id="rId4"/>
    <p:sldId id="273" r:id="rId5"/>
    <p:sldId id="271" r:id="rId6"/>
    <p:sldId id="261" r:id="rId7"/>
    <p:sldId id="259" r:id="rId8"/>
    <p:sldId id="277" r:id="rId9"/>
    <p:sldId id="260" r:id="rId10"/>
    <p:sldId id="283" r:id="rId11"/>
    <p:sldId id="281" r:id="rId12"/>
    <p:sldId id="282" r:id="rId13"/>
    <p:sldId id="269" r:id="rId14"/>
    <p:sldId id="270" r:id="rId15"/>
    <p:sldId id="280"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1"/>
    <p:restoredTop sz="94580"/>
  </p:normalViewPr>
  <p:slideViewPr>
    <p:cSldViewPr snapToGrid="0" snapToObjects="1">
      <p:cViewPr varScale="1">
        <p:scale>
          <a:sx n="80" d="100"/>
          <a:sy n="80" d="100"/>
        </p:scale>
        <p:origin x="-96"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F3655-6E36-424A-8205-F7A4C1722FB2}" type="datetimeFigureOut">
              <a:rPr lang="fr-FR" smtClean="0"/>
              <a:t>2015-11-12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1B1EB-195F-D642-B7CE-CF58E5476779}" type="slidenum">
              <a:rPr lang="fr-FR" smtClean="0"/>
              <a:t>‹#›</a:t>
            </a:fld>
            <a:endParaRPr lang="fr-FR"/>
          </a:p>
        </p:txBody>
      </p:sp>
    </p:spTree>
    <p:extLst>
      <p:ext uri="{BB962C8B-B14F-4D97-AF65-F5344CB8AC3E}">
        <p14:creationId xmlns:p14="http://schemas.microsoft.com/office/powerpoint/2010/main" val="152762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charset="0"/>
                <a:ea typeface="ＭＳ Ｐゴシック" charset="-128"/>
              </a:defRPr>
            </a:lvl1pPr>
            <a:lvl2pPr marL="742950" indent="-285750" defTabSz="965200">
              <a:spcBef>
                <a:spcPct val="30000"/>
              </a:spcBef>
              <a:defRPr sz="1200">
                <a:solidFill>
                  <a:schemeClr val="tx1"/>
                </a:solidFill>
                <a:latin typeface="Times New Roman" charset="0"/>
                <a:ea typeface="ＭＳ Ｐゴシック" charset="-128"/>
              </a:defRPr>
            </a:lvl2pPr>
            <a:lvl3pPr marL="1143000" indent="-228600" defTabSz="965200">
              <a:spcBef>
                <a:spcPct val="30000"/>
              </a:spcBef>
              <a:defRPr sz="1200">
                <a:solidFill>
                  <a:schemeClr val="tx1"/>
                </a:solidFill>
                <a:latin typeface="Times New Roman" charset="0"/>
                <a:ea typeface="ＭＳ Ｐゴシック" charset="-128"/>
              </a:defRPr>
            </a:lvl3pPr>
            <a:lvl4pPr marL="1600200" indent="-228600" defTabSz="965200">
              <a:spcBef>
                <a:spcPct val="30000"/>
              </a:spcBef>
              <a:defRPr sz="1200">
                <a:solidFill>
                  <a:schemeClr val="tx1"/>
                </a:solidFill>
                <a:latin typeface="Times New Roman" charset="0"/>
                <a:ea typeface="ＭＳ Ｐゴシック" charset="-128"/>
              </a:defRPr>
            </a:lvl4pPr>
            <a:lvl5pPr marL="2057400" indent="-228600" defTabSz="965200">
              <a:spcBef>
                <a:spcPct val="30000"/>
              </a:spcBef>
              <a:defRPr sz="1200">
                <a:solidFill>
                  <a:schemeClr val="tx1"/>
                </a:solidFill>
                <a:latin typeface="Times New Roman" charset="0"/>
                <a:ea typeface="ＭＳ Ｐゴシック" charset="-128"/>
              </a:defRPr>
            </a:lvl5pPr>
            <a:lvl6pPr marL="25146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fr-FR" sz="1300"/>
              <a:t>S</a:t>
            </a:r>
            <a:fld id="{64E6A4EF-21C0-CC4F-9745-C6F57FA155AF}" type="slidenum">
              <a:rPr lang="en-US" altLang="fr-FR" sz="1300"/>
              <a:pPr>
                <a:spcBef>
                  <a:spcPct val="0"/>
                </a:spcBef>
              </a:pPr>
              <a:t>6</a:t>
            </a:fld>
            <a:endParaRPr lang="en-US" altLang="fr-FR" sz="13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a:ea typeface="ＭＳ Ｐゴシック" charset="-128"/>
              </a:rPr>
              <a:t>Though the lower classes undoubtedly endorsed the ideas expressed in the Declaration, the issuing of the document still did not satisfy them—largely because the king refused to accept either the Declaration or the National Assembly</a:t>
            </a:r>
            <a:r>
              <a:rPr lang="ja-JP" altLang="en-US">
                <a:latin typeface="Arial" charset="0"/>
                <a:ea typeface="ＭＳ Ｐゴシック" charset="-128"/>
              </a:rPr>
              <a:t>’</a:t>
            </a:r>
            <a:r>
              <a:rPr lang="en-US" altLang="ja-JP">
                <a:ea typeface="ＭＳ Ｐゴシック" charset="-128"/>
              </a:rPr>
              <a:t>s abolition of feudalism. Louis had consequently abandoned Paris and moved to the royal Palace of Versailles in order to avoid the turmoil in the city. Meanwhile by October, food shortages had become critical again. On October 5th, a starving crowd of thousands of women marched on Versailles in order to get the king to accept the National Assembly</a:t>
            </a:r>
            <a:r>
              <a:rPr lang="ja-JP" altLang="en-US">
                <a:latin typeface="Arial" charset="0"/>
                <a:ea typeface="ＭＳ Ｐゴシック" charset="-128"/>
              </a:rPr>
              <a:t>’</a:t>
            </a:r>
            <a:r>
              <a:rPr lang="en-US" altLang="ja-JP">
                <a:ea typeface="ＭＳ Ｐゴシック" charset="-128"/>
              </a:rPr>
              <a:t>s measures. By the time they reached the royal palace, the march had become a mob. The National Guard attempted to maintain order, but the mob attacked the palace. Only when the king agreed to return to Paris was some semblance of order restored. Once back in the capital, the king and his family were essentially imprisoned in the Tuileries Palace.</a:t>
            </a:r>
            <a:endParaRPr lang="en-US" altLang="fr-FR">
              <a:ea typeface="ＭＳ Ｐゴシック" charset="-128"/>
            </a:endParaRPr>
          </a:p>
        </p:txBody>
      </p:sp>
    </p:spTree>
    <p:extLst>
      <p:ext uri="{BB962C8B-B14F-4D97-AF65-F5344CB8AC3E}">
        <p14:creationId xmlns:p14="http://schemas.microsoft.com/office/powerpoint/2010/main" val="150396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A6485-6B08-46E2-8DCE-5409DE6DFB7B}" type="slidenum">
              <a:rPr lang="en-CA"/>
              <a:pPr/>
              <a:t>7</a:t>
            </a:fld>
            <a:endParaRPr lang="en-CA"/>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287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C33E16-46D4-4B62-B216-CA62EC612C92}" type="slidenum">
              <a:rPr lang="en-CA"/>
              <a:pPr/>
              <a:t>9</a:t>
            </a:fld>
            <a:endParaRPr lang="en-CA"/>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208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CA"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8813533-C612-F245-9C67-E4CE92E24873}" type="datetimeFigureOut">
              <a:rPr lang="fr-FR" smtClean="0"/>
              <a:t>2015-11-12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55183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A8813533-C612-F245-9C67-E4CE92E24873}" type="datetimeFigureOut">
              <a:rPr lang="fr-FR" smtClean="0"/>
              <a:t>2015-11-12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554290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A8813533-C612-F245-9C67-E4CE92E24873}" type="datetimeFigureOut">
              <a:rPr lang="fr-FR" smtClean="0"/>
              <a:t>2015-11-12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146796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8891E2-46C5-EE46-B2B9-64619474E4DC}" type="slidenum">
              <a:rPr lang="en-US" altLang="fr-FR"/>
              <a:pPr>
                <a:defRPr/>
              </a:pPr>
              <a:t>‹#›</a:t>
            </a:fld>
            <a:endParaRPr lang="en-US" altLang="fr-FR"/>
          </a:p>
        </p:txBody>
      </p:sp>
    </p:spTree>
    <p:extLst>
      <p:ext uri="{BB962C8B-B14F-4D97-AF65-F5344CB8AC3E}">
        <p14:creationId xmlns:p14="http://schemas.microsoft.com/office/powerpoint/2010/main" val="128031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A8813533-C612-F245-9C67-E4CE92E24873}" type="datetimeFigureOut">
              <a:rPr lang="fr-FR" smtClean="0"/>
              <a:t>2015-11-12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146008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CA"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A8813533-C612-F245-9C67-E4CE92E24873}" type="datetimeFigureOut">
              <a:rPr lang="fr-FR" smtClean="0"/>
              <a:t>2015-11-12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138541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A8813533-C612-F245-9C67-E4CE92E24873}" type="datetimeFigureOut">
              <a:rPr lang="fr-FR" smtClean="0"/>
              <a:t>2015-11-12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95206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CA"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A8813533-C612-F245-9C67-E4CE92E24873}" type="datetimeFigureOut">
              <a:rPr lang="fr-FR" smtClean="0"/>
              <a:t>2015-11-12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57772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A8813533-C612-F245-9C67-E4CE92E24873}" type="datetimeFigureOut">
              <a:rPr lang="fr-FR" smtClean="0"/>
              <a:t>2015-11-12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151008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8813533-C612-F245-9C67-E4CE92E24873}" type="datetimeFigureOut">
              <a:rPr lang="fr-FR" smtClean="0"/>
              <a:t>2015-11-12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71488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CA"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A8813533-C612-F245-9C67-E4CE92E24873}" type="datetimeFigureOut">
              <a:rPr lang="fr-FR" smtClean="0"/>
              <a:t>2015-11-12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46068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CA"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A8813533-C612-F245-9C67-E4CE92E24873}" type="datetimeFigureOut">
              <a:rPr lang="fr-FR" smtClean="0"/>
              <a:t>2015-11-12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8E3E4F-1E9B-6C49-9B37-3482A5D2D066}" type="slidenum">
              <a:rPr lang="fr-FR" smtClean="0"/>
              <a:t>‹#›</a:t>
            </a:fld>
            <a:endParaRPr lang="fr-FR"/>
          </a:p>
        </p:txBody>
      </p:sp>
    </p:spTree>
    <p:extLst>
      <p:ext uri="{BB962C8B-B14F-4D97-AF65-F5344CB8AC3E}">
        <p14:creationId xmlns:p14="http://schemas.microsoft.com/office/powerpoint/2010/main" val="1630387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3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13533-C612-F245-9C67-E4CE92E24873}" type="datetimeFigureOut">
              <a:rPr lang="fr-FR" smtClean="0"/>
              <a:t>2015-11-12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E3E4F-1E9B-6C49-9B37-3482A5D2D066}" type="slidenum">
              <a:rPr lang="fr-FR" smtClean="0"/>
              <a:t>‹#›</a:t>
            </a:fld>
            <a:endParaRPr lang="fr-FR"/>
          </a:p>
        </p:txBody>
      </p:sp>
    </p:spTree>
    <p:extLst>
      <p:ext uri="{BB962C8B-B14F-4D97-AF65-F5344CB8AC3E}">
        <p14:creationId xmlns:p14="http://schemas.microsoft.com/office/powerpoint/2010/main" val="1007277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 Id="rId3" Type="http://schemas.openxmlformats.org/officeDocument/2006/relationships/image" Target="../media/image1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endParaRPr lang="fr-FR" sz="4800" dirty="0" smtClean="0">
              <a:solidFill>
                <a:schemeClr val="bg1"/>
              </a:solidFill>
            </a:endParaRPr>
          </a:p>
          <a:p>
            <a:pPr marL="0" indent="0" algn="ctr">
              <a:buNone/>
            </a:pPr>
            <a:r>
              <a:rPr lang="en-CA" sz="4800" dirty="0" smtClean="0">
                <a:solidFill>
                  <a:schemeClr val="bg1"/>
                </a:solidFill>
              </a:rPr>
              <a:t>Lesson 8 :</a:t>
            </a:r>
          </a:p>
          <a:p>
            <a:pPr marL="0" indent="0" algn="ctr">
              <a:buNone/>
            </a:pPr>
            <a:r>
              <a:rPr lang="en-CA" sz="4800" dirty="0" smtClean="0">
                <a:solidFill>
                  <a:schemeClr val="bg1"/>
                </a:solidFill>
              </a:rPr>
              <a:t>Women and Clergy</a:t>
            </a:r>
            <a:endParaRPr lang="en-CA" sz="4800" dirty="0">
              <a:solidFill>
                <a:schemeClr val="bg1"/>
              </a:solidFill>
            </a:endParaRPr>
          </a:p>
        </p:txBody>
      </p:sp>
    </p:spTree>
    <p:extLst>
      <p:ext uri="{BB962C8B-B14F-4D97-AF65-F5344CB8AC3E}">
        <p14:creationId xmlns:p14="http://schemas.microsoft.com/office/powerpoint/2010/main" val="18148875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6333" y="504825"/>
            <a:ext cx="10286999" cy="4744508"/>
          </a:xfrm>
        </p:spPr>
        <p:txBody>
          <a:bodyPr>
            <a:noAutofit/>
          </a:bodyPr>
          <a:lstStyle/>
          <a:p>
            <a:pPr marL="0" indent="0" algn="ctr">
              <a:buNone/>
            </a:pPr>
            <a:r>
              <a:rPr lang="en-US" sz="4000" i="1" dirty="0" smtClean="0">
                <a:solidFill>
                  <a:srgbClr val="FFFF00"/>
                </a:solidFill>
              </a:rPr>
              <a:t>Declaration of the rights of Man and the citizen</a:t>
            </a:r>
            <a:r>
              <a:rPr lang="en-US" sz="4000" i="1" dirty="0" smtClean="0"/>
              <a:t/>
            </a:r>
            <a:br>
              <a:rPr lang="en-US" sz="4000" i="1" dirty="0" smtClean="0"/>
            </a:br>
            <a:r>
              <a:rPr lang="en-US" sz="4000" i="1" dirty="0" smtClean="0">
                <a:solidFill>
                  <a:schemeClr val="bg1"/>
                </a:solidFill>
              </a:rPr>
              <a:t>= Everyone was given the title of </a:t>
            </a:r>
            <a:r>
              <a:rPr lang="en-US" sz="4000" i="1" dirty="0" smtClean="0">
                <a:solidFill>
                  <a:srgbClr val="FF0000"/>
                </a:solidFill>
              </a:rPr>
              <a:t>citizen</a:t>
            </a:r>
          </a:p>
          <a:p>
            <a:pPr marL="0" indent="0">
              <a:buNone/>
              <a:defRPr/>
            </a:pPr>
            <a:r>
              <a:rPr lang="en-US" sz="4000" dirty="0" smtClean="0">
                <a:solidFill>
                  <a:schemeClr val="bg1"/>
                </a:solidFill>
              </a:rPr>
              <a:t>-&gt; All </a:t>
            </a:r>
            <a:r>
              <a:rPr lang="en-US" sz="4000" dirty="0">
                <a:solidFill>
                  <a:schemeClr val="bg1"/>
                </a:solidFill>
              </a:rPr>
              <a:t>feudal dues and tithes </a:t>
            </a:r>
            <a:endParaRPr lang="en-US" sz="4000" dirty="0" smtClean="0">
              <a:solidFill>
                <a:schemeClr val="bg1"/>
              </a:solidFill>
            </a:endParaRPr>
          </a:p>
          <a:p>
            <a:pPr marL="0" indent="0">
              <a:buNone/>
              <a:defRPr/>
            </a:pPr>
            <a:r>
              <a:rPr lang="en-US" sz="4000" dirty="0" smtClean="0">
                <a:solidFill>
                  <a:schemeClr val="bg1"/>
                </a:solidFill>
              </a:rPr>
              <a:t>were </a:t>
            </a:r>
            <a:r>
              <a:rPr lang="en-US" sz="4000" dirty="0">
                <a:solidFill>
                  <a:srgbClr val="92D050"/>
                </a:solidFill>
              </a:rPr>
              <a:t>eradicated</a:t>
            </a:r>
          </a:p>
          <a:p>
            <a:pPr marL="0" indent="0">
              <a:buNone/>
              <a:defRPr/>
            </a:pPr>
            <a:r>
              <a:rPr lang="en-US" sz="4000" dirty="0" smtClean="0">
                <a:solidFill>
                  <a:schemeClr val="bg1"/>
                </a:solidFill>
              </a:rPr>
              <a:t>-&gt;All </a:t>
            </a:r>
            <a:r>
              <a:rPr lang="en-US" sz="4000" dirty="0">
                <a:solidFill>
                  <a:schemeClr val="bg1"/>
                </a:solidFill>
              </a:rPr>
              <a:t>special privileges of </a:t>
            </a:r>
            <a:r>
              <a:rPr lang="en-US" sz="4000" dirty="0" smtClean="0">
                <a:solidFill>
                  <a:schemeClr val="bg1"/>
                </a:solidFill>
              </a:rPr>
              <a:t>the</a:t>
            </a:r>
          </a:p>
          <a:p>
            <a:pPr marL="0" indent="0">
              <a:buNone/>
              <a:defRPr/>
            </a:pPr>
            <a:r>
              <a:rPr lang="en-US" sz="4000" dirty="0" smtClean="0">
                <a:solidFill>
                  <a:schemeClr val="bg1"/>
                </a:solidFill>
              </a:rPr>
              <a:t> </a:t>
            </a:r>
            <a:r>
              <a:rPr lang="en-US" sz="4000" dirty="0">
                <a:solidFill>
                  <a:schemeClr val="bg1"/>
                </a:solidFill>
              </a:rPr>
              <a:t>First and Second Estates </a:t>
            </a:r>
            <a:endParaRPr lang="en-US" sz="4000" dirty="0" smtClean="0">
              <a:solidFill>
                <a:schemeClr val="bg1"/>
              </a:solidFill>
            </a:endParaRPr>
          </a:p>
          <a:p>
            <a:pPr marL="0" indent="0">
              <a:buNone/>
              <a:defRPr/>
            </a:pPr>
            <a:r>
              <a:rPr lang="en-US" sz="4000" dirty="0" smtClean="0">
                <a:solidFill>
                  <a:schemeClr val="bg1"/>
                </a:solidFill>
              </a:rPr>
              <a:t>were </a:t>
            </a:r>
            <a:r>
              <a:rPr lang="en-US" sz="4000" dirty="0">
                <a:solidFill>
                  <a:schemeClr val="bg1"/>
                </a:solidFill>
              </a:rPr>
              <a:t>abolished</a:t>
            </a:r>
          </a:p>
          <a:p>
            <a:pPr marL="0" indent="0" algn="ctr">
              <a:buNone/>
            </a:pPr>
            <a:r>
              <a:rPr lang="en-US" sz="4000" i="1" dirty="0" smtClean="0">
                <a:solidFill>
                  <a:srgbClr val="FF0000"/>
                </a:solidFill>
              </a:rPr>
              <a:t/>
            </a:r>
            <a:br>
              <a:rPr lang="en-US" sz="4000" i="1" dirty="0" smtClean="0">
                <a:solidFill>
                  <a:srgbClr val="FF0000"/>
                </a:solidFill>
              </a:rPr>
            </a:br>
            <a:r>
              <a:rPr lang="en-US" sz="4000" i="1" dirty="0" smtClean="0">
                <a:solidFill>
                  <a:srgbClr val="00B0F0"/>
                </a:solidFill>
              </a:rPr>
              <a:t> </a:t>
            </a:r>
            <a:r>
              <a:rPr lang="en-US" sz="4800" i="1" dirty="0" smtClean="0">
                <a:solidFill>
                  <a:srgbClr val="00B0F0"/>
                </a:solidFill>
              </a:rPr>
              <a:t>And Women? Clergy?</a:t>
            </a:r>
            <a:br>
              <a:rPr lang="en-US" sz="4800" i="1" dirty="0" smtClean="0">
                <a:solidFill>
                  <a:srgbClr val="00B0F0"/>
                </a:solidFill>
              </a:rPr>
            </a:br>
            <a:endParaRPr lang="en-CA" sz="4800" dirty="0"/>
          </a:p>
        </p:txBody>
      </p:sp>
      <p:pic>
        <p:nvPicPr>
          <p:cNvPr id="4" name="Image 3"/>
          <p:cNvPicPr>
            <a:picLocks noChangeAspect="1"/>
          </p:cNvPicPr>
          <p:nvPr/>
        </p:nvPicPr>
        <p:blipFill>
          <a:blip r:embed="rId2"/>
          <a:stretch>
            <a:fillRect/>
          </a:stretch>
        </p:blipFill>
        <p:spPr>
          <a:xfrm>
            <a:off x="6366933" y="2203057"/>
            <a:ext cx="5350933" cy="3509826"/>
          </a:xfrm>
          <a:prstGeom prst="rect">
            <a:avLst/>
          </a:prstGeom>
        </p:spPr>
      </p:pic>
    </p:spTree>
    <p:extLst>
      <p:ext uri="{BB962C8B-B14F-4D97-AF65-F5344CB8AC3E}">
        <p14:creationId xmlns:p14="http://schemas.microsoft.com/office/powerpoint/2010/main" val="1236682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6734" y="430983"/>
            <a:ext cx="10515600" cy="1550217"/>
          </a:xfrm>
        </p:spPr>
        <p:txBody>
          <a:bodyPr>
            <a:normAutofit fontScale="90000"/>
          </a:bodyPr>
          <a:lstStyle/>
          <a:p>
            <a:pPr algn="ctr"/>
            <a:r>
              <a:rPr lang="en-US" i="1" dirty="0" smtClean="0">
                <a:solidFill>
                  <a:srgbClr val="FFFF00"/>
                </a:solidFill>
              </a:rPr>
              <a:t/>
            </a:r>
            <a:br>
              <a:rPr lang="en-US" i="1" dirty="0" smtClean="0">
                <a:solidFill>
                  <a:srgbClr val="FFFF00"/>
                </a:solidFill>
              </a:rPr>
            </a:br>
            <a:r>
              <a:rPr lang="en-US" i="1" dirty="0">
                <a:solidFill>
                  <a:srgbClr val="FFFF00"/>
                </a:solidFill>
              </a:rPr>
              <a:t/>
            </a:r>
            <a:br>
              <a:rPr lang="en-US" i="1" dirty="0">
                <a:solidFill>
                  <a:srgbClr val="FFFF00"/>
                </a:solidFill>
              </a:rPr>
            </a:br>
            <a:r>
              <a:rPr lang="en-US" i="1" dirty="0" smtClean="0">
                <a:solidFill>
                  <a:srgbClr val="00B0F0"/>
                </a:solidFill>
              </a:rPr>
              <a:t/>
            </a:r>
            <a:br>
              <a:rPr lang="en-US" i="1" dirty="0" smtClean="0">
                <a:solidFill>
                  <a:srgbClr val="00B0F0"/>
                </a:solidFill>
              </a:rPr>
            </a:br>
            <a:endParaRPr lang="en-CA" dirty="0">
              <a:solidFill>
                <a:srgbClr val="00B0F0"/>
              </a:solidFill>
            </a:endParaRPr>
          </a:p>
        </p:txBody>
      </p:sp>
      <p:sp>
        <p:nvSpPr>
          <p:cNvPr id="3" name="Espace réservé du contenu 2"/>
          <p:cNvSpPr>
            <a:spLocks noGrp="1"/>
          </p:cNvSpPr>
          <p:nvPr>
            <p:ph idx="1"/>
          </p:nvPr>
        </p:nvSpPr>
        <p:spPr>
          <a:xfrm>
            <a:off x="-189918" y="320517"/>
            <a:ext cx="7014051" cy="6266550"/>
          </a:xfrm>
        </p:spPr>
        <p:txBody>
          <a:bodyPr>
            <a:normAutofit/>
          </a:bodyPr>
          <a:lstStyle/>
          <a:p>
            <a:pPr marL="457200" lvl="1" indent="0">
              <a:buNone/>
            </a:pPr>
            <a:endParaRPr lang="en-US" dirty="0" smtClean="0"/>
          </a:p>
          <a:p>
            <a:pPr marL="457200" lvl="1" indent="0">
              <a:buNone/>
            </a:pPr>
            <a:r>
              <a:rPr lang="en-US" sz="3500" dirty="0" smtClean="0">
                <a:solidFill>
                  <a:schemeClr val="bg1"/>
                </a:solidFill>
              </a:rPr>
              <a:t>The Journalist</a:t>
            </a:r>
            <a:r>
              <a:rPr lang="en-US" sz="3500" dirty="0" smtClean="0"/>
              <a:t> </a:t>
            </a:r>
          </a:p>
          <a:p>
            <a:pPr marL="457200" lvl="1" indent="0">
              <a:buNone/>
            </a:pPr>
            <a:r>
              <a:rPr lang="en-US" sz="3500" b="1" dirty="0" err="1" smtClean="0">
                <a:solidFill>
                  <a:srgbClr val="FFC000"/>
                </a:solidFill>
              </a:rPr>
              <a:t>Olympe</a:t>
            </a:r>
            <a:r>
              <a:rPr lang="en-US" sz="3500" b="1" dirty="0" smtClean="0">
                <a:solidFill>
                  <a:srgbClr val="FFC000"/>
                </a:solidFill>
              </a:rPr>
              <a:t> de Gouges</a:t>
            </a:r>
            <a:r>
              <a:rPr lang="en-US" sz="3500" b="0" dirty="0" smtClean="0">
                <a:solidFill>
                  <a:srgbClr val="FFC000"/>
                </a:solidFill>
              </a:rPr>
              <a:t> </a:t>
            </a:r>
          </a:p>
          <a:p>
            <a:pPr marL="457200" lvl="1" indent="0">
              <a:buNone/>
            </a:pPr>
            <a:r>
              <a:rPr lang="en-US" sz="3500" b="1" u="sng" dirty="0" smtClean="0">
                <a:solidFill>
                  <a:schemeClr val="bg1"/>
                </a:solidFill>
              </a:rPr>
              <a:t>argued</a:t>
            </a:r>
            <a:r>
              <a:rPr lang="en-US" sz="3500" b="0" dirty="0" smtClean="0">
                <a:solidFill>
                  <a:schemeClr val="bg1"/>
                </a:solidFill>
              </a:rPr>
              <a:t> in her </a:t>
            </a:r>
          </a:p>
          <a:p>
            <a:pPr marL="457200" lvl="1" indent="0">
              <a:buNone/>
            </a:pPr>
            <a:r>
              <a:rPr lang="en-US" sz="3500" b="0" i="1" dirty="0" smtClean="0">
                <a:solidFill>
                  <a:srgbClr val="92D050"/>
                </a:solidFill>
              </a:rPr>
              <a:t>Declaration of the Rights </a:t>
            </a:r>
          </a:p>
          <a:p>
            <a:pPr marL="457200" lvl="1" indent="0">
              <a:buNone/>
            </a:pPr>
            <a:r>
              <a:rPr lang="en-US" sz="3500" b="0" i="1" dirty="0" smtClean="0">
                <a:solidFill>
                  <a:srgbClr val="92D050"/>
                </a:solidFill>
              </a:rPr>
              <a:t>of Woman (1791)</a:t>
            </a:r>
            <a:r>
              <a:rPr lang="en-US" sz="3500" b="0" i="0" dirty="0" smtClean="0">
                <a:solidFill>
                  <a:srgbClr val="92D050"/>
                </a:solidFill>
              </a:rPr>
              <a:t> </a:t>
            </a:r>
            <a:r>
              <a:rPr lang="en-US" sz="3500" b="0" i="0" dirty="0" smtClean="0"/>
              <a:t> </a:t>
            </a:r>
          </a:p>
          <a:p>
            <a:pPr marL="457200" lvl="1" indent="0">
              <a:buNone/>
            </a:pPr>
            <a:r>
              <a:rPr lang="en-US" sz="3500" b="0" i="0" dirty="0" smtClean="0">
                <a:solidFill>
                  <a:schemeClr val="bg1"/>
                </a:solidFill>
              </a:rPr>
              <a:t>-&gt; women are equal </a:t>
            </a:r>
          </a:p>
          <a:p>
            <a:pPr marL="457200" lvl="1" indent="0">
              <a:buNone/>
            </a:pPr>
            <a:r>
              <a:rPr lang="en-US" sz="3500" b="0" i="0" dirty="0" smtClean="0">
                <a:solidFill>
                  <a:schemeClr val="bg1"/>
                </a:solidFill>
              </a:rPr>
              <a:t>citizens and should </a:t>
            </a:r>
          </a:p>
          <a:p>
            <a:pPr marL="457200" lvl="1" indent="0">
              <a:buNone/>
            </a:pPr>
            <a:r>
              <a:rPr lang="en-US" sz="3500" b="0" i="0" dirty="0" smtClean="0">
                <a:solidFill>
                  <a:schemeClr val="bg1"/>
                </a:solidFill>
              </a:rPr>
              <a:t>benefit from </a:t>
            </a:r>
          </a:p>
          <a:p>
            <a:pPr marL="457200" lvl="1" indent="0">
              <a:buNone/>
            </a:pPr>
            <a:r>
              <a:rPr lang="en-US" sz="3500" b="0" i="0" dirty="0" smtClean="0">
                <a:solidFill>
                  <a:schemeClr val="bg1"/>
                </a:solidFill>
              </a:rPr>
              <a:t>governmental reforms</a:t>
            </a:r>
          </a:p>
          <a:p>
            <a:pPr marL="457200" lvl="1" indent="0">
              <a:buNone/>
            </a:pPr>
            <a:r>
              <a:rPr lang="en-US" sz="3500" b="0" i="0" dirty="0" smtClean="0">
                <a:solidFill>
                  <a:schemeClr val="bg1"/>
                </a:solidFill>
              </a:rPr>
              <a:t> just as men did.</a:t>
            </a:r>
            <a:endParaRPr lang="en-US" sz="3500" dirty="0" smtClean="0">
              <a:solidFill>
                <a:schemeClr val="bg1"/>
              </a:solidFill>
            </a:endParaRPr>
          </a:p>
          <a:p>
            <a:pPr marL="457200" lvl="1" indent="0">
              <a:buNone/>
            </a:pPr>
            <a:endParaRPr lang="en-US" sz="3000" b="0" dirty="0" smtClean="0">
              <a:solidFill>
                <a:schemeClr val="bg1"/>
              </a:solidFill>
            </a:endParaRPr>
          </a:p>
          <a:p>
            <a:pPr marL="0" indent="0">
              <a:buNone/>
            </a:pPr>
            <a:endParaRPr lang="en-CA" dirty="0"/>
          </a:p>
        </p:txBody>
      </p:sp>
      <p:pic>
        <p:nvPicPr>
          <p:cNvPr id="4" name="Image 3"/>
          <p:cNvPicPr>
            <a:picLocks noChangeAspect="1"/>
          </p:cNvPicPr>
          <p:nvPr/>
        </p:nvPicPr>
        <p:blipFill>
          <a:blip r:embed="rId2"/>
          <a:stretch>
            <a:fillRect/>
          </a:stretch>
        </p:blipFill>
        <p:spPr>
          <a:xfrm>
            <a:off x="4567086" y="3191344"/>
            <a:ext cx="2257047" cy="3047619"/>
          </a:xfrm>
          <a:prstGeom prst="rect">
            <a:avLst/>
          </a:prstGeom>
        </p:spPr>
      </p:pic>
      <p:sp>
        <p:nvSpPr>
          <p:cNvPr id="5" name="ZoneTexte 4"/>
          <p:cNvSpPr txBox="1"/>
          <p:nvPr/>
        </p:nvSpPr>
        <p:spPr>
          <a:xfrm>
            <a:off x="8230279" y="988728"/>
            <a:ext cx="3961721" cy="4585871"/>
          </a:xfrm>
          <a:prstGeom prst="rect">
            <a:avLst/>
          </a:prstGeom>
          <a:noFill/>
        </p:spPr>
        <p:txBody>
          <a:bodyPr wrap="square" rtlCol="0">
            <a:spAutoFit/>
          </a:bodyPr>
          <a:lstStyle/>
          <a:p>
            <a:pPr lvl="1"/>
            <a:r>
              <a:rPr lang="en-US" sz="3600" b="1" dirty="0" smtClean="0">
                <a:solidFill>
                  <a:srgbClr val="FFC000"/>
                </a:solidFill>
              </a:rPr>
              <a:t>Jeanne Roland</a:t>
            </a:r>
            <a:r>
              <a:rPr lang="en-US" sz="3600" b="0" dirty="0" smtClean="0">
                <a:solidFill>
                  <a:srgbClr val="FFC000"/>
                </a:solidFill>
              </a:rPr>
              <a:t> </a:t>
            </a:r>
          </a:p>
          <a:p>
            <a:pPr lvl="1"/>
            <a:r>
              <a:rPr lang="en-US" sz="3200" dirty="0" smtClean="0">
                <a:solidFill>
                  <a:schemeClr val="bg1"/>
                </a:solidFill>
              </a:rPr>
              <a:t>=</a:t>
            </a:r>
            <a:r>
              <a:rPr lang="en-US" sz="3200" b="0" dirty="0" smtClean="0">
                <a:solidFill>
                  <a:schemeClr val="bg1"/>
                </a:solidFill>
              </a:rPr>
              <a:t> leader in the </a:t>
            </a:r>
            <a:r>
              <a:rPr lang="en-US" sz="3200" b="0" dirty="0" smtClean="0">
                <a:solidFill>
                  <a:srgbClr val="92D050"/>
                </a:solidFill>
              </a:rPr>
              <a:t>women’s rights movement</a:t>
            </a:r>
            <a:r>
              <a:rPr lang="en-US" sz="3200" b="0" dirty="0" smtClean="0">
                <a:solidFill>
                  <a:schemeClr val="bg1"/>
                </a:solidFill>
              </a:rPr>
              <a:t>, and </a:t>
            </a:r>
          </a:p>
          <a:p>
            <a:pPr lvl="1"/>
            <a:r>
              <a:rPr lang="en-US" sz="3200" b="0" dirty="0" smtClean="0">
                <a:solidFill>
                  <a:schemeClr val="bg1"/>
                </a:solidFill>
              </a:rPr>
              <a:t>was able to heavily </a:t>
            </a:r>
            <a:r>
              <a:rPr lang="en-US" sz="3200" b="0" dirty="0" smtClean="0">
                <a:solidFill>
                  <a:srgbClr val="92D050"/>
                </a:solidFill>
              </a:rPr>
              <a:t>influence</a:t>
            </a:r>
            <a:r>
              <a:rPr lang="en-US" sz="3200" b="0" dirty="0" smtClean="0"/>
              <a:t> </a:t>
            </a:r>
            <a:r>
              <a:rPr lang="en-US" sz="3200" b="0" dirty="0" smtClean="0">
                <a:solidFill>
                  <a:schemeClr val="bg1"/>
                </a:solidFill>
              </a:rPr>
              <a:t>her husband (a government official).</a:t>
            </a:r>
            <a:endParaRPr lang="en-US" sz="3200" b="1" dirty="0" smtClean="0">
              <a:solidFill>
                <a:schemeClr val="bg1"/>
              </a:solidFill>
            </a:endParaRPr>
          </a:p>
        </p:txBody>
      </p:sp>
      <p:pic>
        <p:nvPicPr>
          <p:cNvPr id="8" name="Image 7"/>
          <p:cNvPicPr>
            <a:picLocks noChangeAspect="1"/>
          </p:cNvPicPr>
          <p:nvPr/>
        </p:nvPicPr>
        <p:blipFill>
          <a:blip r:embed="rId3"/>
          <a:stretch>
            <a:fillRect/>
          </a:stretch>
        </p:blipFill>
        <p:spPr>
          <a:xfrm>
            <a:off x="6440990" y="262686"/>
            <a:ext cx="1975556" cy="2850681"/>
          </a:xfrm>
          <a:prstGeom prst="rect">
            <a:avLst/>
          </a:prstGeom>
        </p:spPr>
      </p:pic>
    </p:spTree>
    <p:extLst>
      <p:ext uri="{BB962C8B-B14F-4D97-AF65-F5344CB8AC3E}">
        <p14:creationId xmlns:p14="http://schemas.microsoft.com/office/powerpoint/2010/main" val="17765448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0" dirty="0" smtClean="0">
                <a:solidFill>
                  <a:srgbClr val="FFFF00"/>
                </a:solidFill>
              </a:rPr>
              <a:t>Women did gain some rights during the French Revolution </a:t>
            </a:r>
            <a:r>
              <a:rPr lang="en-US" b="0" dirty="0" smtClean="0">
                <a:solidFill>
                  <a:srgbClr val="92D050"/>
                </a:solidFill>
                <a:sym typeface="Wingdings"/>
              </a:rPr>
              <a:t> </a:t>
            </a:r>
            <a:r>
              <a:rPr lang="en-US" b="0" dirty="0" smtClean="0">
                <a:solidFill>
                  <a:srgbClr val="FFFF00"/>
                </a:solidFill>
              </a:rPr>
              <a:t>but… </a:t>
            </a:r>
            <a:r>
              <a:rPr lang="en-US" b="0" dirty="0" smtClean="0">
                <a:solidFill>
                  <a:srgbClr val="FFC000"/>
                </a:solidFill>
                <a:sym typeface="Wingdings"/>
              </a:rPr>
              <a:t></a:t>
            </a:r>
            <a:endParaRPr lang="en-CA" dirty="0">
              <a:solidFill>
                <a:srgbClr val="FFFF00"/>
              </a:solidFill>
            </a:endParaRPr>
          </a:p>
        </p:txBody>
      </p:sp>
      <p:sp>
        <p:nvSpPr>
          <p:cNvPr id="3" name="Espace réservé du contenu 2"/>
          <p:cNvSpPr>
            <a:spLocks noGrp="1"/>
          </p:cNvSpPr>
          <p:nvPr>
            <p:ph idx="1"/>
          </p:nvPr>
        </p:nvSpPr>
        <p:spPr>
          <a:xfrm>
            <a:off x="0" y="1825625"/>
            <a:ext cx="12192000" cy="4351338"/>
          </a:xfrm>
        </p:spPr>
        <p:txBody>
          <a:bodyPr/>
          <a:lstStyle/>
          <a:p>
            <a:pPr marL="457200" lvl="1" indent="0">
              <a:buNone/>
            </a:pPr>
            <a:r>
              <a:rPr lang="en-US" sz="3600" dirty="0" smtClean="0">
                <a:solidFill>
                  <a:schemeClr val="bg1"/>
                </a:solidFill>
              </a:rPr>
              <a:t>…T</a:t>
            </a:r>
            <a:r>
              <a:rPr lang="en-US" sz="3600" b="0" dirty="0" smtClean="0">
                <a:solidFill>
                  <a:schemeClr val="bg1"/>
                </a:solidFill>
              </a:rPr>
              <a:t>hese were designed for </a:t>
            </a:r>
            <a:r>
              <a:rPr lang="en-US" sz="3600" b="0" i="1" dirty="0" smtClean="0">
                <a:solidFill>
                  <a:srgbClr val="FFC000"/>
                </a:solidFill>
              </a:rPr>
              <a:t>purposes other than liberating women.  </a:t>
            </a:r>
          </a:p>
          <a:p>
            <a:pPr marL="457200" lvl="1" indent="0">
              <a:buNone/>
            </a:pPr>
            <a:r>
              <a:rPr lang="en-US" sz="3600" dirty="0" smtClean="0">
                <a:solidFill>
                  <a:schemeClr val="bg1"/>
                </a:solidFill>
              </a:rPr>
              <a:t>    1) </a:t>
            </a:r>
            <a:r>
              <a:rPr lang="en-US" sz="3600" b="0" dirty="0" smtClean="0">
                <a:solidFill>
                  <a:schemeClr val="bg1"/>
                </a:solidFill>
              </a:rPr>
              <a:t>Women could </a:t>
            </a:r>
            <a:r>
              <a:rPr lang="en-US" sz="3600" b="1" dirty="0" smtClean="0">
                <a:solidFill>
                  <a:srgbClr val="00B0F0"/>
                </a:solidFill>
              </a:rPr>
              <a:t>inherit property</a:t>
            </a:r>
            <a:endParaRPr lang="en-US" sz="3600" dirty="0">
              <a:solidFill>
                <a:schemeClr val="bg1"/>
              </a:solidFill>
            </a:endParaRPr>
          </a:p>
          <a:p>
            <a:pPr marL="914400" lvl="2" indent="0">
              <a:buNone/>
            </a:pPr>
            <a:r>
              <a:rPr lang="en-US" sz="3600" b="0" dirty="0" smtClean="0">
                <a:solidFill>
                  <a:schemeClr val="bg1"/>
                </a:solidFill>
              </a:rPr>
              <a:t>    -&gt; only because doing so weakened feudalism and     	reduced wealth among the upper classes.</a:t>
            </a:r>
          </a:p>
          <a:p>
            <a:pPr marL="914400" lvl="2" indent="0">
              <a:buNone/>
            </a:pPr>
            <a:r>
              <a:rPr lang="en-US" sz="3600" dirty="0" smtClean="0">
                <a:solidFill>
                  <a:schemeClr val="bg1"/>
                </a:solidFill>
              </a:rPr>
              <a:t>2) </a:t>
            </a:r>
            <a:r>
              <a:rPr lang="en-US" sz="3600" b="1" dirty="0" smtClean="0">
                <a:solidFill>
                  <a:srgbClr val="00B0F0"/>
                </a:solidFill>
              </a:rPr>
              <a:t>Divorce</a:t>
            </a:r>
            <a:r>
              <a:rPr lang="en-US" sz="3600" b="0" dirty="0" smtClean="0">
                <a:solidFill>
                  <a:srgbClr val="00B0F0"/>
                </a:solidFill>
              </a:rPr>
              <a:t> </a:t>
            </a:r>
            <a:r>
              <a:rPr lang="en-US" sz="3600" b="0" dirty="0" smtClean="0">
                <a:solidFill>
                  <a:schemeClr val="bg1"/>
                </a:solidFill>
              </a:rPr>
              <a:t>became easier, but only to weaken the Church’s control over marriage.</a:t>
            </a:r>
            <a:endParaRPr lang="en-US" sz="3600" b="1" dirty="0" smtClean="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val="6904717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152400" y="0"/>
            <a:ext cx="11802533" cy="1325563"/>
          </a:xfrm>
        </p:spPr>
        <p:txBody>
          <a:bodyPr/>
          <a:lstStyle/>
          <a:p>
            <a:pPr algn="ctr" eaLnBrk="1" hangingPunct="1">
              <a:defRPr/>
            </a:pPr>
            <a:r>
              <a:rPr lang="en-US" altLang="fr-FR" sz="4100" dirty="0">
                <a:solidFill>
                  <a:srgbClr val="FFFF00"/>
                </a:solidFill>
              </a:rPr>
              <a:t>The Civil Constitution of the </a:t>
            </a:r>
            <a:r>
              <a:rPr lang="en-US" altLang="fr-FR" sz="4100" dirty="0" smtClean="0">
                <a:solidFill>
                  <a:srgbClr val="FFFF00"/>
                </a:solidFill>
              </a:rPr>
              <a:t>Clergy (July 12, 1790)</a:t>
            </a:r>
            <a:endParaRPr lang="en-US" altLang="fr-FR" sz="4100" dirty="0">
              <a:solidFill>
                <a:srgbClr val="FFFF00"/>
              </a:solidFill>
            </a:endParaRPr>
          </a:p>
        </p:txBody>
      </p:sp>
      <p:sp>
        <p:nvSpPr>
          <p:cNvPr id="60421" name="Rectangle 5"/>
          <p:cNvSpPr>
            <a:spLocks noGrp="1" noChangeArrowheads="1"/>
          </p:cNvSpPr>
          <p:nvPr>
            <p:ph type="body" idx="1"/>
          </p:nvPr>
        </p:nvSpPr>
        <p:spPr>
          <a:xfrm>
            <a:off x="372533" y="1325563"/>
            <a:ext cx="11582400" cy="5032375"/>
          </a:xfrm>
        </p:spPr>
        <p:txBody>
          <a:bodyPr>
            <a:normAutofit/>
          </a:bodyPr>
          <a:lstStyle/>
          <a:p>
            <a:pPr marL="0" indent="0" eaLnBrk="1" hangingPunct="1">
              <a:lnSpc>
                <a:spcPct val="90000"/>
              </a:lnSpc>
              <a:buNone/>
              <a:defRPr/>
            </a:pPr>
            <a:r>
              <a:rPr lang="en-US" altLang="fr-FR" sz="3200" dirty="0">
                <a:solidFill>
                  <a:srgbClr val="FFFFFF"/>
                </a:solidFill>
                <a:latin typeface="Verdana" charset="0"/>
              </a:rPr>
              <a:t>The National Assembly resolved the immediate financial crisis </a:t>
            </a:r>
            <a:r>
              <a:rPr lang="en-US" altLang="fr-FR" sz="3200" dirty="0" smtClean="0">
                <a:solidFill>
                  <a:srgbClr val="FFFFFF"/>
                </a:solidFill>
                <a:latin typeface="Verdana" charset="0"/>
              </a:rPr>
              <a:t>by:</a:t>
            </a:r>
          </a:p>
          <a:p>
            <a:pPr marL="514350" indent="-514350" eaLnBrk="1" hangingPunct="1">
              <a:lnSpc>
                <a:spcPct val="90000"/>
              </a:lnSpc>
              <a:buAutoNum type="arabicParenR"/>
              <a:defRPr/>
            </a:pPr>
            <a:r>
              <a:rPr lang="en-US" altLang="fr-FR" sz="3200" dirty="0" smtClean="0">
                <a:solidFill>
                  <a:srgbClr val="FFFFFF"/>
                </a:solidFill>
                <a:latin typeface="Verdana" charset="0"/>
              </a:rPr>
              <a:t>Seizing, </a:t>
            </a:r>
            <a:r>
              <a:rPr lang="en-US" sz="3200" dirty="0">
                <a:solidFill>
                  <a:schemeClr val="bg1"/>
                </a:solidFill>
                <a:latin typeface="Verdana" charset="0"/>
                <a:ea typeface="Verdana" charset="0"/>
                <a:cs typeface="Verdana" charset="0"/>
              </a:rPr>
              <a:t>divided, and sold to </a:t>
            </a:r>
            <a:r>
              <a:rPr lang="en-US" sz="3200" dirty="0" smtClean="0">
                <a:solidFill>
                  <a:schemeClr val="bg1"/>
                </a:solidFill>
                <a:latin typeface="Verdana" charset="0"/>
                <a:ea typeface="Verdana" charset="0"/>
                <a:cs typeface="Verdana" charset="0"/>
              </a:rPr>
              <a:t>peasants </a:t>
            </a:r>
            <a:r>
              <a:rPr lang="en-US" altLang="fr-FR" sz="3200" dirty="0" smtClean="0">
                <a:solidFill>
                  <a:srgbClr val="92D050"/>
                </a:solidFill>
                <a:latin typeface="Verdana" charset="0"/>
              </a:rPr>
              <a:t>church lands </a:t>
            </a:r>
          </a:p>
          <a:p>
            <a:pPr marL="514350" indent="-514350" eaLnBrk="1" hangingPunct="1">
              <a:lnSpc>
                <a:spcPct val="90000"/>
              </a:lnSpc>
              <a:buAutoNum type="arabicParenR"/>
              <a:defRPr/>
            </a:pPr>
            <a:r>
              <a:rPr lang="en-US" altLang="fr-FR" sz="3200" dirty="0" smtClean="0">
                <a:solidFill>
                  <a:srgbClr val="FFFFFF"/>
                </a:solidFill>
                <a:latin typeface="Verdana" charset="0"/>
              </a:rPr>
              <a:t>Putting </a:t>
            </a:r>
            <a:r>
              <a:rPr lang="en-US" altLang="fr-FR" sz="3200" dirty="0">
                <a:solidFill>
                  <a:srgbClr val="FFFFFF"/>
                </a:solidFill>
                <a:latin typeface="Verdana" charset="0"/>
              </a:rPr>
              <a:t>the church under the control of the State with</a:t>
            </a:r>
            <a:r>
              <a:rPr lang="en-US" altLang="fr-FR" sz="3200" i="1" dirty="0">
                <a:solidFill>
                  <a:srgbClr val="FFFFFF"/>
                </a:solidFill>
                <a:latin typeface="Verdana" charset="0"/>
              </a:rPr>
              <a:t> </a:t>
            </a:r>
            <a:r>
              <a:rPr lang="en-US" altLang="fr-FR" sz="3200" i="1" dirty="0">
                <a:solidFill>
                  <a:srgbClr val="92D050"/>
                </a:solidFill>
                <a:latin typeface="Verdana" charset="0"/>
              </a:rPr>
              <a:t>The Civil </a:t>
            </a:r>
            <a:r>
              <a:rPr lang="en-US" altLang="fr-FR" sz="3200" i="1" dirty="0" smtClean="0">
                <a:solidFill>
                  <a:srgbClr val="92D050"/>
                </a:solidFill>
                <a:latin typeface="Verdana" charset="0"/>
              </a:rPr>
              <a:t>	Constitution </a:t>
            </a:r>
            <a:r>
              <a:rPr lang="en-US" altLang="fr-FR" sz="3200" i="1" dirty="0">
                <a:solidFill>
                  <a:srgbClr val="92D050"/>
                </a:solidFill>
                <a:latin typeface="Verdana" charset="0"/>
              </a:rPr>
              <a:t>of the </a:t>
            </a:r>
            <a:r>
              <a:rPr lang="en-US" altLang="fr-FR" sz="3200" i="1" dirty="0" smtClean="0">
                <a:solidFill>
                  <a:srgbClr val="92D050"/>
                </a:solidFill>
                <a:latin typeface="Verdana" charset="0"/>
              </a:rPr>
              <a:t>Clergy</a:t>
            </a:r>
            <a:r>
              <a:rPr lang="en-US" altLang="fr-FR" sz="3200" dirty="0">
                <a:solidFill>
                  <a:srgbClr val="92D050"/>
                </a:solidFill>
                <a:latin typeface="Verdana" charset="0"/>
              </a:rPr>
              <a:t> </a:t>
            </a:r>
            <a:endParaRPr lang="en-US" altLang="fr-FR" sz="3200" dirty="0" smtClean="0">
              <a:solidFill>
                <a:srgbClr val="92D050"/>
              </a:solidFill>
              <a:latin typeface="Verdana" charset="0"/>
            </a:endParaRPr>
          </a:p>
          <a:p>
            <a:pPr marL="0" indent="0">
              <a:buNone/>
              <a:defRPr/>
            </a:pPr>
            <a:r>
              <a:rPr lang="en-US" sz="3200" dirty="0" smtClean="0">
                <a:solidFill>
                  <a:schemeClr val="bg1"/>
                </a:solidFill>
                <a:latin typeface="Verdana" charset="0"/>
              </a:rPr>
              <a:t>	-&gt;</a:t>
            </a:r>
            <a:r>
              <a:rPr lang="en-US" sz="3200" dirty="0" smtClean="0">
                <a:solidFill>
                  <a:srgbClr val="92D050"/>
                </a:solidFill>
                <a:latin typeface="Verdana" charset="0"/>
              </a:rPr>
              <a:t> </a:t>
            </a:r>
            <a:r>
              <a:rPr lang="en-US" sz="3200" dirty="0" smtClean="0">
                <a:solidFill>
                  <a:schemeClr val="bg1"/>
                </a:solidFill>
              </a:rPr>
              <a:t>required </a:t>
            </a:r>
            <a:r>
              <a:rPr lang="en-US" sz="3200" dirty="0">
                <a:solidFill>
                  <a:schemeClr val="bg1"/>
                </a:solidFill>
              </a:rPr>
              <a:t>that Church officials be elected by the people, </a:t>
            </a:r>
            <a:r>
              <a:rPr lang="en-US" sz="3200" dirty="0" smtClean="0">
                <a:solidFill>
                  <a:schemeClr val="bg1"/>
                </a:solidFill>
              </a:rPr>
              <a:t>		with </a:t>
            </a:r>
            <a:r>
              <a:rPr lang="en-US" sz="3200" dirty="0">
                <a:solidFill>
                  <a:schemeClr val="bg1"/>
                </a:solidFill>
              </a:rPr>
              <a:t>salaries </a:t>
            </a:r>
            <a:r>
              <a:rPr lang="en-US" sz="3200" dirty="0" smtClean="0">
                <a:solidFill>
                  <a:schemeClr val="bg1"/>
                </a:solidFill>
              </a:rPr>
              <a:t>paid </a:t>
            </a:r>
            <a:r>
              <a:rPr lang="en-US" sz="3200" dirty="0">
                <a:solidFill>
                  <a:schemeClr val="bg1"/>
                </a:solidFill>
              </a:rPr>
              <a:t>by the government</a:t>
            </a:r>
          </a:p>
          <a:p>
            <a:pPr marL="457200" lvl="1" indent="0">
              <a:buNone/>
              <a:defRPr/>
            </a:pPr>
            <a:r>
              <a:rPr lang="en-US" sz="3200" dirty="0" smtClean="0">
                <a:solidFill>
                  <a:schemeClr val="bg1"/>
                </a:solidFill>
              </a:rPr>
              <a:t>      -&gt;2/3 </a:t>
            </a:r>
            <a:r>
              <a:rPr lang="en-US" sz="3200" dirty="0">
                <a:solidFill>
                  <a:schemeClr val="bg1"/>
                </a:solidFill>
              </a:rPr>
              <a:t>of Church officials fled the country rather than swear </a:t>
            </a:r>
            <a:r>
              <a:rPr lang="en-US" sz="3200" dirty="0" smtClean="0">
                <a:solidFill>
                  <a:schemeClr val="bg1"/>
                </a:solidFill>
              </a:rPr>
              <a:t>	allegiance </a:t>
            </a:r>
            <a:endParaRPr lang="en-US" sz="3200" dirty="0">
              <a:solidFill>
                <a:schemeClr val="bg1"/>
              </a:solidFill>
            </a:endParaRPr>
          </a:p>
          <a:p>
            <a:pPr marL="914400" lvl="2" indent="0" eaLnBrk="1" hangingPunct="1">
              <a:lnSpc>
                <a:spcPct val="90000"/>
              </a:lnSpc>
              <a:buNone/>
              <a:defRPr/>
            </a:pPr>
            <a:endParaRPr lang="en-US" altLang="fr-FR" dirty="0"/>
          </a:p>
        </p:txBody>
      </p:sp>
    </p:spTree>
    <p:extLst>
      <p:ext uri="{BB962C8B-B14F-4D97-AF65-F5344CB8AC3E}">
        <p14:creationId xmlns:p14="http://schemas.microsoft.com/office/powerpoint/2010/main" val="17648924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Seizing Church 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357188"/>
            <a:ext cx="8648700" cy="509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 Box 3"/>
          <p:cNvSpPr txBox="1">
            <a:spLocks noChangeArrowheads="1"/>
          </p:cNvSpPr>
          <p:nvPr/>
        </p:nvSpPr>
        <p:spPr bwMode="auto">
          <a:xfrm>
            <a:off x="491067" y="5861051"/>
            <a:ext cx="1100666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a:spcBef>
                <a:spcPct val="50000"/>
              </a:spcBef>
            </a:pPr>
            <a:r>
              <a:rPr lang="en-US" altLang="fr-FR" sz="2400" b="1" i="1" dirty="0">
                <a:solidFill>
                  <a:srgbClr val="FFFFFF"/>
                </a:solidFill>
                <a:latin typeface="Verdana" charset="0"/>
              </a:rPr>
              <a:t>Cartoon representation of the confiscation of church lands</a:t>
            </a:r>
            <a:endParaRPr lang="en-US" altLang="fr-FR" sz="2400" b="1" i="1" dirty="0">
              <a:latin typeface="Verdana" charset="0"/>
            </a:endParaRPr>
          </a:p>
          <a:p>
            <a:pPr>
              <a:spcBef>
                <a:spcPct val="50000"/>
              </a:spcBef>
            </a:pPr>
            <a:endParaRPr lang="en-US" altLang="fr-FR" i="1" dirty="0">
              <a:latin typeface="Verdana" charset="0"/>
            </a:endParaRPr>
          </a:p>
        </p:txBody>
      </p:sp>
    </p:spTree>
    <p:extLst>
      <p:ext uri="{BB962C8B-B14F-4D97-AF65-F5344CB8AC3E}">
        <p14:creationId xmlns:p14="http://schemas.microsoft.com/office/powerpoint/2010/main" val="764851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checkerboard(across)">
                                      <p:cBhvr>
                                        <p:cTn id="7" dur="500"/>
                                        <p:tgtEl>
                                          <p:spTgt spid="348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a:defRPr/>
            </a:pPr>
            <a:r>
              <a:rPr lang="en-US" b="1" dirty="0" smtClean="0">
                <a:solidFill>
                  <a:srgbClr val="FFFF00"/>
                </a:solidFill>
                <a:ea typeface="+mj-ea"/>
              </a:rPr>
              <a:t>Reforms in Local Government</a:t>
            </a:r>
          </a:p>
        </p:txBody>
      </p:sp>
      <p:sp>
        <p:nvSpPr>
          <p:cNvPr id="40962" name="Content Placeholder 2"/>
          <p:cNvSpPr>
            <a:spLocks noGrp="1"/>
          </p:cNvSpPr>
          <p:nvPr>
            <p:ph idx="1"/>
          </p:nvPr>
        </p:nvSpPr>
        <p:spPr/>
        <p:txBody>
          <a:bodyPr>
            <a:normAutofit/>
          </a:bodyPr>
          <a:lstStyle/>
          <a:p>
            <a:pPr marL="0" indent="0" eaLnBrk="1" hangingPunct="1">
              <a:buNone/>
            </a:pPr>
            <a:r>
              <a:rPr lang="en-US" altLang="fr-FR" sz="3600" dirty="0" smtClean="0">
                <a:solidFill>
                  <a:schemeClr val="bg1"/>
                </a:solidFill>
                <a:ea typeface="ＭＳ Ｐゴシック" charset="-128"/>
              </a:rPr>
              <a:t>1) The </a:t>
            </a:r>
            <a:r>
              <a:rPr lang="en-US" altLang="fr-FR" sz="3600" dirty="0">
                <a:solidFill>
                  <a:schemeClr val="bg1"/>
                </a:solidFill>
                <a:ea typeface="ＭＳ Ｐゴシック" charset="-128"/>
              </a:rPr>
              <a:t>30 provinces and their </a:t>
            </a:r>
            <a:r>
              <a:rPr lang="ja-JP" altLang="en-US" sz="3600" dirty="0">
                <a:solidFill>
                  <a:schemeClr val="bg1"/>
                </a:solidFill>
                <a:ea typeface="ＭＳ Ｐゴシック" charset="-128"/>
              </a:rPr>
              <a:t>“</a:t>
            </a:r>
            <a:r>
              <a:rPr lang="en-US" altLang="ja-JP" sz="3600" dirty="0">
                <a:solidFill>
                  <a:schemeClr val="bg1"/>
                </a:solidFill>
                <a:ea typeface="ＭＳ Ｐゴシック" charset="-128"/>
              </a:rPr>
              <a:t>petty tyrants</a:t>
            </a:r>
            <a:r>
              <a:rPr lang="ja-JP" altLang="en-US" sz="3600" dirty="0">
                <a:solidFill>
                  <a:schemeClr val="bg1"/>
                </a:solidFill>
                <a:ea typeface="ＭＳ Ｐゴシック" charset="-128"/>
              </a:rPr>
              <a:t>”</a:t>
            </a:r>
            <a:r>
              <a:rPr lang="en-US" altLang="ja-JP" sz="3600" dirty="0">
                <a:solidFill>
                  <a:schemeClr val="bg1"/>
                </a:solidFill>
                <a:ea typeface="ＭＳ Ｐゴシック" charset="-128"/>
              </a:rPr>
              <a:t> (</a:t>
            </a:r>
            <a:r>
              <a:rPr lang="en-US" altLang="ja-JP" sz="3600" i="1" dirty="0">
                <a:solidFill>
                  <a:schemeClr val="bg1"/>
                </a:solidFill>
                <a:ea typeface="ＭＳ Ｐゴシック" charset="-128"/>
              </a:rPr>
              <a:t>Intendants</a:t>
            </a:r>
            <a:r>
              <a:rPr lang="en-US" altLang="ja-JP" sz="3600" dirty="0">
                <a:solidFill>
                  <a:schemeClr val="bg1"/>
                </a:solidFill>
                <a:ea typeface="ＭＳ Ｐゴシック" charset="-128"/>
              </a:rPr>
              <a:t>) were replaced with </a:t>
            </a:r>
            <a:r>
              <a:rPr lang="en-US" altLang="ja-JP" sz="3600" dirty="0">
                <a:solidFill>
                  <a:srgbClr val="92D050"/>
                </a:solidFill>
                <a:ea typeface="ＭＳ Ｐゴシック" charset="-128"/>
              </a:rPr>
              <a:t>83 new departments</a:t>
            </a:r>
          </a:p>
          <a:p>
            <a:pPr marL="457200" lvl="1" indent="0" eaLnBrk="1" hangingPunct="1">
              <a:buNone/>
            </a:pPr>
            <a:r>
              <a:rPr lang="en-US" altLang="fr-FR" sz="3600" dirty="0" smtClean="0">
                <a:solidFill>
                  <a:schemeClr val="bg1"/>
                </a:solidFill>
                <a:ea typeface="ＭＳ Ｐゴシック" charset="-128"/>
              </a:rPr>
              <a:t>-&gt; Ruled </a:t>
            </a:r>
            <a:r>
              <a:rPr lang="en-US" altLang="fr-FR" sz="3600" dirty="0">
                <a:solidFill>
                  <a:schemeClr val="bg1"/>
                </a:solidFill>
                <a:ea typeface="ＭＳ Ｐゴシック" charset="-128"/>
              </a:rPr>
              <a:t>by elected governors</a:t>
            </a:r>
          </a:p>
          <a:p>
            <a:pPr eaLnBrk="1" hangingPunct="1"/>
            <a:endParaRPr lang="en-US" altLang="fr-FR" sz="3600" dirty="0">
              <a:solidFill>
                <a:schemeClr val="bg1"/>
              </a:solidFill>
              <a:ea typeface="ＭＳ Ｐゴシック" charset="-128"/>
            </a:endParaRPr>
          </a:p>
          <a:p>
            <a:pPr marL="0" indent="0" eaLnBrk="1" hangingPunct="1">
              <a:buNone/>
            </a:pPr>
            <a:r>
              <a:rPr lang="en-US" altLang="fr-FR" sz="3600" dirty="0" smtClean="0">
                <a:solidFill>
                  <a:schemeClr val="bg1"/>
                </a:solidFill>
                <a:ea typeface="ＭＳ Ｐゴシック" charset="-128"/>
              </a:rPr>
              <a:t>2) </a:t>
            </a:r>
            <a:r>
              <a:rPr lang="en-US" altLang="fr-FR" sz="3600" dirty="0" smtClean="0">
                <a:solidFill>
                  <a:srgbClr val="92D050"/>
                </a:solidFill>
                <a:ea typeface="ＭＳ Ｐゴシック" charset="-128"/>
              </a:rPr>
              <a:t>New </a:t>
            </a:r>
            <a:r>
              <a:rPr lang="en-US" altLang="fr-FR" sz="3600" dirty="0">
                <a:solidFill>
                  <a:srgbClr val="92D050"/>
                </a:solidFill>
                <a:ea typeface="ＭＳ Ｐゴシック" charset="-128"/>
              </a:rPr>
              <a:t>courts</a:t>
            </a:r>
            <a:r>
              <a:rPr lang="en-US" altLang="fr-FR" sz="3600" dirty="0">
                <a:solidFill>
                  <a:schemeClr val="bg1"/>
                </a:solidFill>
                <a:ea typeface="ＭＳ Ｐゴシック" charset="-128"/>
              </a:rPr>
              <a:t>, with judges elected by the </a:t>
            </a:r>
            <a:r>
              <a:rPr lang="en-US" altLang="fr-FR" sz="3600" dirty="0" smtClean="0">
                <a:solidFill>
                  <a:schemeClr val="bg1"/>
                </a:solidFill>
                <a:ea typeface="ＭＳ Ｐゴシック" charset="-128"/>
              </a:rPr>
              <a:t>people</a:t>
            </a:r>
            <a:endParaRPr lang="en-US" altLang="fr-FR" sz="3600" dirty="0">
              <a:solidFill>
                <a:schemeClr val="bg1"/>
              </a:solidFill>
              <a:ea typeface="ＭＳ Ｐゴシック" charset="-128"/>
            </a:endParaRPr>
          </a:p>
        </p:txBody>
      </p:sp>
    </p:spTree>
    <p:extLst>
      <p:ext uri="{BB962C8B-B14F-4D97-AF65-F5344CB8AC3E}">
        <p14:creationId xmlns:p14="http://schemas.microsoft.com/office/powerpoint/2010/main" val="1863967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667" y="-155923"/>
            <a:ext cx="10515600" cy="1325563"/>
          </a:xfrm>
        </p:spPr>
        <p:txBody>
          <a:bodyPr/>
          <a:lstStyle/>
          <a:p>
            <a:pPr algn="ctr"/>
            <a:r>
              <a:rPr lang="en-CA" dirty="0" smtClean="0">
                <a:solidFill>
                  <a:srgbClr val="FFFF00"/>
                </a:solidFill>
              </a:rPr>
              <a:t>Timeline 1789</a:t>
            </a:r>
            <a:endParaRPr lang="en-CA" dirty="0">
              <a:solidFill>
                <a:srgbClr val="FFFF00"/>
              </a:solidFill>
            </a:endParaRPr>
          </a:p>
        </p:txBody>
      </p:sp>
      <p:sp>
        <p:nvSpPr>
          <p:cNvPr id="5" name="ZoneTexte 4"/>
          <p:cNvSpPr txBox="1"/>
          <p:nvPr/>
        </p:nvSpPr>
        <p:spPr>
          <a:xfrm>
            <a:off x="304801" y="1690688"/>
            <a:ext cx="11599332" cy="2308324"/>
          </a:xfrm>
          <a:prstGeom prst="rect">
            <a:avLst/>
          </a:prstGeom>
          <a:noFill/>
        </p:spPr>
        <p:txBody>
          <a:bodyPr wrap="square" rtlCol="0">
            <a:spAutoFit/>
          </a:bodyPr>
          <a:lstStyle/>
          <a:p>
            <a:endParaRPr lang="fr-FR" dirty="0" smtClean="0">
              <a:solidFill>
                <a:schemeClr val="bg1"/>
              </a:solidFill>
            </a:endParaRP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smtClean="0">
              <a:solidFill>
                <a:schemeClr val="bg1"/>
              </a:solidFill>
            </a:endParaRPr>
          </a:p>
          <a:p>
            <a:endParaRPr lang="fr-FR" dirty="0">
              <a:solidFill>
                <a:schemeClr val="bg1"/>
              </a:solidFill>
            </a:endParaRPr>
          </a:p>
          <a:p>
            <a:endParaRPr lang="fr-FR" dirty="0" smtClean="0">
              <a:solidFill>
                <a:schemeClr val="bg1"/>
              </a:solidFill>
            </a:endParaRPr>
          </a:p>
          <a:p>
            <a:r>
              <a:rPr lang="fr-FR" dirty="0" smtClean="0">
                <a:solidFill>
                  <a:schemeClr val="bg1"/>
                </a:solidFill>
              </a:rPr>
              <a:t>-----------------------------------------------------------------------------------------------------------------------------------------------------------------&gt;</a:t>
            </a:r>
            <a:endParaRPr lang="fr-FR" dirty="0">
              <a:solidFill>
                <a:schemeClr val="bg1"/>
              </a:solidFill>
            </a:endParaRPr>
          </a:p>
        </p:txBody>
      </p:sp>
      <p:sp>
        <p:nvSpPr>
          <p:cNvPr id="6" name="Légende encadrée 1 5"/>
          <p:cNvSpPr/>
          <p:nvPr/>
        </p:nvSpPr>
        <p:spPr>
          <a:xfrm rot="16200000">
            <a:off x="321385" y="1141182"/>
            <a:ext cx="1384997" cy="1934634"/>
          </a:xfrm>
          <a:prstGeom prst="borderCallout1">
            <a:avLst>
              <a:gd name="adj1" fmla="val 32754"/>
              <a:gd name="adj2" fmla="val -8334"/>
              <a:gd name="adj3" fmla="val 34693"/>
              <a:gd name="adj4" fmla="val -7642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chemeClr val="tx1"/>
                </a:solidFill>
              </a:ln>
              <a:solidFill>
                <a:sysClr val="windowText" lastClr="000000"/>
              </a:solidFill>
            </a:endParaRPr>
          </a:p>
        </p:txBody>
      </p:sp>
      <p:sp>
        <p:nvSpPr>
          <p:cNvPr id="8" name="Légende encadrée 1 7"/>
          <p:cNvSpPr/>
          <p:nvPr/>
        </p:nvSpPr>
        <p:spPr>
          <a:xfrm rot="5400000">
            <a:off x="967292" y="4641875"/>
            <a:ext cx="1600250" cy="2849033"/>
          </a:xfrm>
          <a:prstGeom prst="borderCallout1">
            <a:avLst>
              <a:gd name="adj1" fmla="val 18078"/>
              <a:gd name="adj2" fmla="val -10449"/>
              <a:gd name="adj3" fmla="val 19140"/>
              <a:gd name="adj4" fmla="val -9408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chemeClr val="tx1"/>
                </a:solidFill>
              </a:ln>
              <a:solidFill>
                <a:sysClr val="windowText" lastClr="000000"/>
              </a:solidFill>
            </a:endParaRPr>
          </a:p>
        </p:txBody>
      </p:sp>
      <p:sp>
        <p:nvSpPr>
          <p:cNvPr id="9" name="Légende encadrée 1 8"/>
          <p:cNvSpPr/>
          <p:nvPr/>
        </p:nvSpPr>
        <p:spPr>
          <a:xfrm rot="16200000">
            <a:off x="3218321" y="135501"/>
            <a:ext cx="1900907" cy="3750734"/>
          </a:xfrm>
          <a:prstGeom prst="borderCallout1">
            <a:avLst>
              <a:gd name="adj1" fmla="val 19201"/>
              <a:gd name="adj2" fmla="val -6551"/>
              <a:gd name="adj3" fmla="val 19813"/>
              <a:gd name="adj4" fmla="val -464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chemeClr val="tx1"/>
                </a:solidFill>
              </a:ln>
              <a:solidFill>
                <a:sysClr val="windowText" lastClr="000000"/>
              </a:solidFill>
            </a:endParaRPr>
          </a:p>
        </p:txBody>
      </p:sp>
      <p:sp>
        <p:nvSpPr>
          <p:cNvPr id="10" name="Légende encadrée 1 9"/>
          <p:cNvSpPr/>
          <p:nvPr/>
        </p:nvSpPr>
        <p:spPr>
          <a:xfrm rot="5400000">
            <a:off x="3842783" y="4132172"/>
            <a:ext cx="1600250" cy="2514600"/>
          </a:xfrm>
          <a:prstGeom prst="borderCallout1">
            <a:avLst>
              <a:gd name="adj1" fmla="val 51073"/>
              <a:gd name="adj2" fmla="val -5159"/>
              <a:gd name="adj3" fmla="val 52137"/>
              <a:gd name="adj4" fmla="val -42234"/>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ln>
                <a:solidFill>
                  <a:schemeClr val="tx1"/>
                </a:solidFill>
              </a:ln>
              <a:solidFill>
                <a:sysClr val="windowText" lastClr="000000"/>
              </a:solidFill>
            </a:endParaRPr>
          </a:p>
        </p:txBody>
      </p:sp>
      <p:sp>
        <p:nvSpPr>
          <p:cNvPr id="11" name="Légende encadrée 1 10"/>
          <p:cNvSpPr/>
          <p:nvPr/>
        </p:nvSpPr>
        <p:spPr>
          <a:xfrm rot="16200000">
            <a:off x="7381849" y="19220"/>
            <a:ext cx="1600250" cy="3651252"/>
          </a:xfrm>
          <a:prstGeom prst="borderCallout1">
            <a:avLst>
              <a:gd name="adj1" fmla="val 9938"/>
              <a:gd name="adj2" fmla="val -5159"/>
              <a:gd name="adj3" fmla="val 11465"/>
              <a:gd name="adj4" fmla="val -73979"/>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chemeClr val="tx1"/>
                </a:solidFill>
              </a:ln>
              <a:solidFill>
                <a:sysClr val="windowText" lastClr="000000"/>
              </a:solidFill>
            </a:endParaRPr>
          </a:p>
        </p:txBody>
      </p:sp>
      <p:sp>
        <p:nvSpPr>
          <p:cNvPr id="12" name="Légende encadrée 1 11"/>
          <p:cNvSpPr/>
          <p:nvPr/>
        </p:nvSpPr>
        <p:spPr>
          <a:xfrm rot="5400000">
            <a:off x="9645627" y="4556039"/>
            <a:ext cx="1600250" cy="2514600"/>
          </a:xfrm>
          <a:prstGeom prst="borderCallout1">
            <a:avLst>
              <a:gd name="adj1" fmla="val 86763"/>
              <a:gd name="adj2" fmla="val -1984"/>
              <a:gd name="adj3" fmla="val 87153"/>
              <a:gd name="adj4" fmla="val -7609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chemeClr val="tx1"/>
                </a:solidFill>
              </a:ln>
              <a:solidFill>
                <a:sysClr val="windowText" lastClr="000000"/>
              </a:solidFill>
            </a:endParaRPr>
          </a:p>
        </p:txBody>
      </p:sp>
      <p:sp>
        <p:nvSpPr>
          <p:cNvPr id="13" name="ZoneTexte 12"/>
          <p:cNvSpPr txBox="1"/>
          <p:nvPr/>
        </p:nvSpPr>
        <p:spPr>
          <a:xfrm>
            <a:off x="76199" y="1459855"/>
            <a:ext cx="2103968" cy="1384995"/>
          </a:xfrm>
          <a:prstGeom prst="rect">
            <a:avLst/>
          </a:prstGeom>
          <a:noFill/>
        </p:spPr>
        <p:txBody>
          <a:bodyPr wrap="square" rtlCol="0">
            <a:spAutoFit/>
          </a:bodyPr>
          <a:lstStyle/>
          <a:p>
            <a:r>
              <a:rPr lang="en-CA" sz="2800" dirty="0" smtClean="0">
                <a:solidFill>
                  <a:srgbClr val="92D050"/>
                </a:solidFill>
              </a:rPr>
              <a:t>May 5 </a:t>
            </a:r>
            <a:r>
              <a:rPr lang="en-CA" sz="2800" dirty="0" smtClean="0"/>
              <a:t>  </a:t>
            </a:r>
          </a:p>
          <a:p>
            <a:r>
              <a:rPr lang="en-CA" sz="2800" dirty="0" smtClean="0"/>
              <a:t>Estate General</a:t>
            </a:r>
            <a:endParaRPr lang="en-CA" sz="2800" dirty="0"/>
          </a:p>
        </p:txBody>
      </p:sp>
      <p:sp>
        <p:nvSpPr>
          <p:cNvPr id="14" name="ZoneTexte 13"/>
          <p:cNvSpPr txBox="1"/>
          <p:nvPr/>
        </p:nvSpPr>
        <p:spPr>
          <a:xfrm>
            <a:off x="304801" y="5228469"/>
            <a:ext cx="2887133" cy="1384995"/>
          </a:xfrm>
          <a:prstGeom prst="rect">
            <a:avLst/>
          </a:prstGeom>
          <a:noFill/>
        </p:spPr>
        <p:txBody>
          <a:bodyPr wrap="square" rtlCol="0">
            <a:spAutoFit/>
          </a:bodyPr>
          <a:lstStyle/>
          <a:p>
            <a:r>
              <a:rPr lang="en-CA" sz="2800" dirty="0" smtClean="0">
                <a:solidFill>
                  <a:srgbClr val="92D050"/>
                </a:solidFill>
              </a:rPr>
              <a:t>June 20 </a:t>
            </a:r>
            <a:endParaRPr lang="en-CA" sz="2800" dirty="0" smtClean="0"/>
          </a:p>
          <a:p>
            <a:r>
              <a:rPr lang="en-CA" sz="2800" dirty="0" smtClean="0"/>
              <a:t>National Assembly</a:t>
            </a:r>
          </a:p>
          <a:p>
            <a:r>
              <a:rPr lang="en-CA" sz="2800" dirty="0" smtClean="0"/>
              <a:t>Tennis Court Oath</a:t>
            </a:r>
            <a:endParaRPr lang="en-CA" sz="2800" dirty="0"/>
          </a:p>
        </p:txBody>
      </p:sp>
      <p:sp>
        <p:nvSpPr>
          <p:cNvPr id="15" name="ZoneTexte 14"/>
          <p:cNvSpPr txBox="1"/>
          <p:nvPr/>
        </p:nvSpPr>
        <p:spPr>
          <a:xfrm>
            <a:off x="2293407" y="994383"/>
            <a:ext cx="3754964" cy="1938992"/>
          </a:xfrm>
          <a:prstGeom prst="rect">
            <a:avLst/>
          </a:prstGeom>
          <a:noFill/>
        </p:spPr>
        <p:txBody>
          <a:bodyPr wrap="square" rtlCol="0">
            <a:spAutoFit/>
          </a:bodyPr>
          <a:lstStyle/>
          <a:p>
            <a:r>
              <a:rPr lang="en-CA" sz="2400" dirty="0" smtClean="0">
                <a:solidFill>
                  <a:srgbClr val="92D050"/>
                </a:solidFill>
              </a:rPr>
              <a:t>June 23 </a:t>
            </a:r>
            <a:endParaRPr lang="en-CA" sz="2400" dirty="0" smtClean="0"/>
          </a:p>
          <a:p>
            <a:r>
              <a:rPr lang="en-CA" sz="2400" dirty="0" smtClean="0"/>
              <a:t>Louis XVI ordered a meeting as a National Assembly</a:t>
            </a:r>
          </a:p>
          <a:p>
            <a:r>
              <a:rPr lang="en-CA" sz="2400" dirty="0" smtClean="0"/>
              <a:t>Vote by population + </a:t>
            </a:r>
          </a:p>
          <a:p>
            <a:r>
              <a:rPr lang="en-CA" sz="2400" dirty="0" smtClean="0"/>
              <a:t>new constitution</a:t>
            </a:r>
            <a:endParaRPr lang="en-CA" sz="2400" dirty="0"/>
          </a:p>
        </p:txBody>
      </p:sp>
      <p:sp>
        <p:nvSpPr>
          <p:cNvPr id="16" name="ZoneTexte 15"/>
          <p:cNvSpPr txBox="1"/>
          <p:nvPr/>
        </p:nvSpPr>
        <p:spPr>
          <a:xfrm>
            <a:off x="3607330" y="4681396"/>
            <a:ext cx="2218267" cy="1384995"/>
          </a:xfrm>
          <a:prstGeom prst="rect">
            <a:avLst/>
          </a:prstGeom>
          <a:noFill/>
        </p:spPr>
        <p:txBody>
          <a:bodyPr wrap="square" rtlCol="0">
            <a:spAutoFit/>
          </a:bodyPr>
          <a:lstStyle/>
          <a:p>
            <a:r>
              <a:rPr lang="fr-FR" sz="2800" dirty="0" smtClean="0">
                <a:solidFill>
                  <a:srgbClr val="FF0000"/>
                </a:solidFill>
              </a:rPr>
              <a:t>July 14, 1789 </a:t>
            </a:r>
          </a:p>
          <a:p>
            <a:r>
              <a:rPr lang="en-CA" sz="2800" dirty="0" smtClean="0"/>
              <a:t>Stormed</a:t>
            </a:r>
            <a:r>
              <a:rPr lang="fr-FR" sz="2800" dirty="0" smtClean="0"/>
              <a:t> of the Bastille</a:t>
            </a:r>
            <a:endParaRPr lang="fr-FR" sz="2800" dirty="0"/>
          </a:p>
        </p:txBody>
      </p:sp>
      <p:sp>
        <p:nvSpPr>
          <p:cNvPr id="17" name="ZoneTexte 16"/>
          <p:cNvSpPr txBox="1"/>
          <p:nvPr/>
        </p:nvSpPr>
        <p:spPr>
          <a:xfrm>
            <a:off x="6397624" y="1072354"/>
            <a:ext cx="3355976" cy="1107996"/>
          </a:xfrm>
          <a:prstGeom prst="rect">
            <a:avLst/>
          </a:prstGeom>
          <a:noFill/>
        </p:spPr>
        <p:txBody>
          <a:bodyPr wrap="square" rtlCol="0">
            <a:spAutoFit/>
          </a:bodyPr>
          <a:lstStyle/>
          <a:p>
            <a:r>
              <a:rPr lang="fr-FR" sz="2400" dirty="0" smtClean="0">
                <a:solidFill>
                  <a:srgbClr val="92D050"/>
                </a:solidFill>
              </a:rPr>
              <a:t>July </a:t>
            </a:r>
            <a:r>
              <a:rPr lang="fr-FR" sz="2400" smtClean="0">
                <a:solidFill>
                  <a:srgbClr val="92D050"/>
                </a:solidFill>
              </a:rPr>
              <a:t>20 to August 4 1789</a:t>
            </a:r>
          </a:p>
          <a:p>
            <a:r>
              <a:rPr lang="fr-FR" sz="2400" dirty="0" smtClean="0">
                <a:solidFill>
                  <a:srgbClr val="92D050"/>
                </a:solidFill>
              </a:rPr>
              <a:t> </a:t>
            </a:r>
            <a:endParaRPr lang="fr-FR" sz="2400" dirty="0" smtClean="0"/>
          </a:p>
          <a:p>
            <a:endParaRPr lang="fr-FR" dirty="0"/>
          </a:p>
        </p:txBody>
      </p:sp>
      <p:sp>
        <p:nvSpPr>
          <p:cNvPr id="18" name="ZoneTexte 17"/>
          <p:cNvSpPr txBox="1"/>
          <p:nvPr/>
        </p:nvSpPr>
        <p:spPr>
          <a:xfrm>
            <a:off x="9188452" y="5120841"/>
            <a:ext cx="2297645" cy="1200329"/>
          </a:xfrm>
          <a:prstGeom prst="rect">
            <a:avLst/>
          </a:prstGeom>
          <a:noFill/>
        </p:spPr>
        <p:txBody>
          <a:bodyPr wrap="square" rtlCol="0">
            <a:spAutoFit/>
          </a:bodyPr>
          <a:lstStyle/>
          <a:p>
            <a:r>
              <a:rPr lang="en-CA" sz="2400" dirty="0" smtClean="0">
                <a:solidFill>
                  <a:srgbClr val="92D050"/>
                </a:solidFill>
              </a:rPr>
              <a:t>August 28 </a:t>
            </a:r>
            <a:endParaRPr lang="en-CA" sz="2400" dirty="0" smtClean="0"/>
          </a:p>
          <a:p>
            <a:r>
              <a:rPr lang="en-CA" sz="2400" dirty="0" smtClean="0"/>
              <a:t>Declaration of the Man rights</a:t>
            </a:r>
            <a:endParaRPr lang="en-CA" sz="2400" dirty="0"/>
          </a:p>
        </p:txBody>
      </p:sp>
      <p:sp>
        <p:nvSpPr>
          <p:cNvPr id="19" name="Légende encadrée 1 18"/>
          <p:cNvSpPr/>
          <p:nvPr/>
        </p:nvSpPr>
        <p:spPr>
          <a:xfrm rot="5400000">
            <a:off x="6744205" y="4663666"/>
            <a:ext cx="1600250" cy="2514600"/>
          </a:xfrm>
          <a:prstGeom prst="borderCallout1">
            <a:avLst>
              <a:gd name="adj1" fmla="val 59827"/>
              <a:gd name="adj2" fmla="val -4100"/>
              <a:gd name="adj3" fmla="val 59544"/>
              <a:gd name="adj4" fmla="val -7927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n>
                <a:solidFill>
                  <a:schemeClr val="tx1"/>
                </a:solidFill>
              </a:ln>
              <a:solidFill>
                <a:sysClr val="windowText" lastClr="000000"/>
              </a:solidFill>
            </a:endParaRPr>
          </a:p>
        </p:txBody>
      </p:sp>
      <p:sp>
        <p:nvSpPr>
          <p:cNvPr id="20" name="ZoneTexte 19"/>
          <p:cNvSpPr txBox="1"/>
          <p:nvPr/>
        </p:nvSpPr>
        <p:spPr>
          <a:xfrm>
            <a:off x="6287030" y="5213174"/>
            <a:ext cx="2514600" cy="1938992"/>
          </a:xfrm>
          <a:prstGeom prst="rect">
            <a:avLst/>
          </a:prstGeom>
          <a:noFill/>
        </p:spPr>
        <p:txBody>
          <a:bodyPr wrap="square" rtlCol="0">
            <a:spAutoFit/>
          </a:bodyPr>
          <a:lstStyle/>
          <a:p>
            <a:r>
              <a:rPr lang="en-CA" sz="2400" dirty="0" smtClean="0">
                <a:solidFill>
                  <a:srgbClr val="92D050"/>
                </a:solidFill>
              </a:rPr>
              <a:t>August 4 </a:t>
            </a:r>
          </a:p>
          <a:p>
            <a:r>
              <a:rPr lang="en-CA" sz="2400" dirty="0" smtClean="0"/>
              <a:t>National Assembly -&gt; End of Feudal Privileges</a:t>
            </a:r>
            <a:endParaRPr lang="en-CA" sz="2400" dirty="0"/>
          </a:p>
          <a:p>
            <a:endParaRPr lang="en-CA" sz="2400" dirty="0"/>
          </a:p>
        </p:txBody>
      </p:sp>
    </p:spTree>
    <p:extLst>
      <p:ext uri="{BB962C8B-B14F-4D97-AF65-F5344CB8AC3E}">
        <p14:creationId xmlns:p14="http://schemas.microsoft.com/office/powerpoint/2010/main" val="9785876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17625"/>
            <a:ext cx="10515600" cy="4351338"/>
          </a:xfrm>
        </p:spPr>
        <p:txBody>
          <a:bodyPr>
            <a:normAutofit/>
          </a:bodyPr>
          <a:lstStyle/>
          <a:p>
            <a:pPr marL="0" indent="0" algn="ctr">
              <a:buNone/>
            </a:pPr>
            <a:r>
              <a:rPr lang="en-US" altLang="fr-FR" sz="4800" dirty="0" smtClean="0">
                <a:solidFill>
                  <a:schemeClr val="bg1"/>
                </a:solidFill>
              </a:rPr>
              <a:t>Lower classes still </a:t>
            </a:r>
            <a:r>
              <a:rPr lang="en-US" altLang="fr-FR" sz="4800" dirty="0" smtClean="0">
                <a:solidFill>
                  <a:srgbClr val="FFFF00"/>
                </a:solidFill>
              </a:rPr>
              <a:t>unsatisfied</a:t>
            </a:r>
            <a:r>
              <a:rPr lang="en-US" altLang="fr-FR" sz="4800" dirty="0" smtClean="0">
                <a:solidFill>
                  <a:schemeClr val="bg1"/>
                </a:solidFill>
              </a:rPr>
              <a:t>… Why?</a:t>
            </a:r>
          </a:p>
          <a:p>
            <a:pPr algn="ctr"/>
            <a:endParaRPr lang="fr-FR" sz="4800" dirty="0"/>
          </a:p>
        </p:txBody>
      </p:sp>
      <p:pic>
        <p:nvPicPr>
          <p:cNvPr id="4" name="Image 3"/>
          <p:cNvPicPr>
            <a:picLocks noChangeAspect="1"/>
          </p:cNvPicPr>
          <p:nvPr/>
        </p:nvPicPr>
        <p:blipFill>
          <a:blip r:embed="rId2"/>
          <a:stretch>
            <a:fillRect/>
          </a:stretch>
        </p:blipFill>
        <p:spPr>
          <a:xfrm>
            <a:off x="838200" y="3029480"/>
            <a:ext cx="3147483" cy="3147483"/>
          </a:xfrm>
          <a:prstGeom prst="rect">
            <a:avLst/>
          </a:prstGeom>
        </p:spPr>
      </p:pic>
      <p:pic>
        <p:nvPicPr>
          <p:cNvPr id="5" name="Image 4"/>
          <p:cNvPicPr>
            <a:picLocks noChangeAspect="1"/>
          </p:cNvPicPr>
          <p:nvPr/>
        </p:nvPicPr>
        <p:blipFill>
          <a:blip r:embed="rId3"/>
          <a:stretch>
            <a:fillRect/>
          </a:stretch>
        </p:blipFill>
        <p:spPr>
          <a:xfrm>
            <a:off x="8585200" y="3029480"/>
            <a:ext cx="2768600" cy="2895892"/>
          </a:xfrm>
          <a:prstGeom prst="rect">
            <a:avLst/>
          </a:prstGeom>
        </p:spPr>
      </p:pic>
    </p:spTree>
    <p:extLst>
      <p:ext uri="{BB962C8B-B14F-4D97-AF65-F5344CB8AC3E}">
        <p14:creationId xmlns:p14="http://schemas.microsoft.com/office/powerpoint/2010/main" val="10843847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solidFill>
                  <a:schemeClr val="bg1"/>
                </a:solidFill>
              </a:rPr>
              <a:t>Where</a:t>
            </a:r>
            <a:r>
              <a:rPr lang="fr-FR" dirty="0" smtClean="0">
                <a:solidFill>
                  <a:schemeClr val="bg1"/>
                </a:solidFill>
              </a:rPr>
              <a:t> </a:t>
            </a:r>
            <a:r>
              <a:rPr lang="fr-FR" dirty="0" err="1" smtClean="0">
                <a:solidFill>
                  <a:schemeClr val="bg1"/>
                </a:solidFill>
              </a:rPr>
              <a:t>is</a:t>
            </a:r>
            <a:r>
              <a:rPr lang="fr-FR" dirty="0" smtClean="0">
                <a:solidFill>
                  <a:schemeClr val="bg1"/>
                </a:solidFill>
              </a:rPr>
              <a:t> the </a:t>
            </a:r>
            <a:r>
              <a:rPr lang="fr-FR" dirty="0" err="1" smtClean="0">
                <a:solidFill>
                  <a:srgbClr val="FFFF00"/>
                </a:solidFill>
              </a:rPr>
              <a:t>food</a:t>
            </a:r>
            <a:r>
              <a:rPr lang="fr-FR" dirty="0" smtClean="0">
                <a:solidFill>
                  <a:schemeClr val="bg1"/>
                </a:solidFill>
              </a:rPr>
              <a:t>?</a:t>
            </a:r>
            <a:endParaRPr lang="fr-FR" dirty="0">
              <a:solidFill>
                <a:schemeClr val="bg1"/>
              </a:solidFill>
            </a:endParaRPr>
          </a:p>
        </p:txBody>
      </p:sp>
      <p:pic>
        <p:nvPicPr>
          <p:cNvPr id="4" name="Espace réservé du contenu 3"/>
          <p:cNvPicPr>
            <a:picLocks noGrp="1" noChangeAspect="1"/>
          </p:cNvPicPr>
          <p:nvPr>
            <p:ph idx="1"/>
          </p:nvPr>
        </p:nvPicPr>
        <p:blipFill>
          <a:blip r:embed="rId2"/>
          <a:stretch>
            <a:fillRect/>
          </a:stretch>
        </p:blipFill>
        <p:spPr>
          <a:xfrm>
            <a:off x="541194" y="1690688"/>
            <a:ext cx="7244977" cy="4351338"/>
          </a:xfrm>
          <a:prstGeom prst="rect">
            <a:avLst/>
          </a:prstGeom>
        </p:spPr>
      </p:pic>
      <p:sp>
        <p:nvSpPr>
          <p:cNvPr id="6" name="ZoneTexte 5"/>
          <p:cNvSpPr txBox="1"/>
          <p:nvPr/>
        </p:nvSpPr>
        <p:spPr>
          <a:xfrm>
            <a:off x="8246853" y="2311879"/>
            <a:ext cx="3398808" cy="2862322"/>
          </a:xfrm>
          <a:prstGeom prst="rect">
            <a:avLst/>
          </a:prstGeom>
          <a:noFill/>
        </p:spPr>
        <p:txBody>
          <a:bodyPr wrap="square" rtlCol="0">
            <a:spAutoFit/>
          </a:bodyPr>
          <a:lstStyle/>
          <a:p>
            <a:r>
              <a:rPr lang="en-US" altLang="fr-FR" sz="3600" dirty="0" smtClean="0">
                <a:solidFill>
                  <a:schemeClr val="bg1"/>
                </a:solidFill>
              </a:rPr>
              <a:t>Rumors had spread that </a:t>
            </a:r>
            <a:r>
              <a:rPr lang="en-US" altLang="fr-FR" sz="3600" dirty="0" smtClean="0">
                <a:solidFill>
                  <a:srgbClr val="92D050"/>
                </a:solidFill>
              </a:rPr>
              <a:t>Versailles</a:t>
            </a:r>
            <a:r>
              <a:rPr lang="en-US" altLang="fr-FR" sz="3600" dirty="0" smtClean="0">
                <a:solidFill>
                  <a:schemeClr val="bg1"/>
                </a:solidFill>
              </a:rPr>
              <a:t> was holding all of the grain</a:t>
            </a:r>
            <a:endParaRPr lang="en-US" altLang="fr-FR" sz="3600" dirty="0">
              <a:solidFill>
                <a:schemeClr val="bg1"/>
              </a:solidFill>
            </a:endParaRPr>
          </a:p>
        </p:txBody>
      </p:sp>
    </p:spTree>
    <p:extLst>
      <p:ext uri="{BB962C8B-B14F-4D97-AF65-F5344CB8AC3E}">
        <p14:creationId xmlns:p14="http://schemas.microsoft.com/office/powerpoint/2010/main" val="963964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838200" y="402958"/>
            <a:ext cx="10515600" cy="1325563"/>
          </a:xfrm>
        </p:spPr>
        <p:txBody>
          <a:bodyPr/>
          <a:lstStyle/>
          <a:p>
            <a:pPr algn="ctr">
              <a:defRPr/>
            </a:pPr>
            <a:r>
              <a:rPr lang="en-US" altLang="fr-FR" dirty="0">
                <a:solidFill>
                  <a:srgbClr val="FFFF00"/>
                </a:solidFill>
              </a:rPr>
              <a:t>Women</a:t>
            </a:r>
            <a:r>
              <a:rPr lang="ja-JP" altLang="en-US" dirty="0">
                <a:solidFill>
                  <a:srgbClr val="FFFF00"/>
                </a:solidFill>
                <a:latin typeface="Arial" charset="0"/>
              </a:rPr>
              <a:t>’</a:t>
            </a:r>
            <a:r>
              <a:rPr lang="en-US" altLang="ja-JP" dirty="0">
                <a:solidFill>
                  <a:srgbClr val="FFFF00"/>
                </a:solidFill>
              </a:rPr>
              <a:t>s March to </a:t>
            </a:r>
            <a:r>
              <a:rPr lang="en-US" altLang="ja-JP" dirty="0" smtClean="0">
                <a:solidFill>
                  <a:srgbClr val="FFFF00"/>
                </a:solidFill>
              </a:rPr>
              <a:t>Versailles</a:t>
            </a:r>
            <a:r>
              <a:rPr lang="en-US" altLang="fr-FR" dirty="0">
                <a:solidFill>
                  <a:srgbClr val="FFFF00"/>
                </a:solidFill>
              </a:rPr>
              <a:t> </a:t>
            </a:r>
            <a:r>
              <a:rPr lang="en-US" altLang="fr-FR" dirty="0" smtClean="0">
                <a:solidFill>
                  <a:schemeClr val="bg1"/>
                </a:solidFill>
              </a:rPr>
              <a:t/>
            </a:r>
            <a:br>
              <a:rPr lang="en-US" altLang="fr-FR" dirty="0" smtClean="0">
                <a:solidFill>
                  <a:schemeClr val="bg1"/>
                </a:solidFill>
              </a:rPr>
            </a:br>
            <a:r>
              <a:rPr lang="en-US" altLang="fr-FR" dirty="0" smtClean="0">
                <a:solidFill>
                  <a:schemeClr val="accent6">
                    <a:lumMod val="60000"/>
                    <a:lumOff val="40000"/>
                  </a:schemeClr>
                </a:solidFill>
              </a:rPr>
              <a:t>October</a:t>
            </a:r>
            <a:r>
              <a:rPr lang="en-US" altLang="fr-FR" dirty="0" smtClean="0">
                <a:solidFill>
                  <a:schemeClr val="bg1"/>
                </a:solidFill>
              </a:rPr>
              <a:t> </a:t>
            </a:r>
            <a:r>
              <a:rPr lang="en-US" altLang="fr-FR" dirty="0">
                <a:solidFill>
                  <a:schemeClr val="bg1"/>
                </a:solidFill>
              </a:rPr>
              <a:t>4, 1789</a:t>
            </a:r>
          </a:p>
        </p:txBody>
      </p:sp>
      <p:sp>
        <p:nvSpPr>
          <p:cNvPr id="82947" name="Rectangle 3"/>
          <p:cNvSpPr>
            <a:spLocks noGrp="1" noChangeArrowheads="1"/>
          </p:cNvSpPr>
          <p:nvPr>
            <p:ph type="body" idx="1"/>
          </p:nvPr>
        </p:nvSpPr>
        <p:spPr>
          <a:xfrm>
            <a:off x="313266" y="1893358"/>
            <a:ext cx="7001934" cy="4507441"/>
          </a:xfrm>
        </p:spPr>
        <p:txBody>
          <a:bodyPr>
            <a:normAutofit fontScale="92500" lnSpcReduction="20000"/>
          </a:bodyPr>
          <a:lstStyle/>
          <a:p>
            <a:pPr marL="0" indent="0" eaLnBrk="1" hangingPunct="1">
              <a:lnSpc>
                <a:spcPct val="90000"/>
              </a:lnSpc>
              <a:buNone/>
              <a:defRPr/>
            </a:pPr>
            <a:r>
              <a:rPr lang="en-US" altLang="fr-FR" sz="4000" dirty="0" smtClean="0">
                <a:solidFill>
                  <a:schemeClr val="bg1"/>
                </a:solidFill>
              </a:rPr>
              <a:t>-&gt; demanding </a:t>
            </a:r>
            <a:r>
              <a:rPr lang="en-US" altLang="fr-FR" sz="4000" dirty="0">
                <a:solidFill>
                  <a:schemeClr val="bg1"/>
                </a:solidFill>
              </a:rPr>
              <a:t>bread for their </a:t>
            </a:r>
            <a:r>
              <a:rPr lang="en-US" altLang="fr-FR" sz="4000" dirty="0" smtClean="0">
                <a:solidFill>
                  <a:schemeClr val="bg1"/>
                </a:solidFill>
              </a:rPr>
              <a:t>families </a:t>
            </a:r>
            <a:endParaRPr lang="en-US" altLang="fr-FR" sz="4000" dirty="0">
              <a:solidFill>
                <a:schemeClr val="bg1"/>
              </a:solidFill>
            </a:endParaRPr>
          </a:p>
          <a:p>
            <a:pPr marL="0" indent="0" eaLnBrk="1" hangingPunct="1">
              <a:lnSpc>
                <a:spcPct val="90000"/>
              </a:lnSpc>
              <a:buNone/>
              <a:defRPr/>
            </a:pPr>
            <a:r>
              <a:rPr lang="en-US" altLang="fr-FR" sz="4000" dirty="0">
                <a:solidFill>
                  <a:schemeClr val="bg1"/>
                </a:solidFill>
              </a:rPr>
              <a:t>T</a:t>
            </a:r>
            <a:r>
              <a:rPr lang="en-US" altLang="fr-FR" sz="4000" dirty="0" smtClean="0">
                <a:solidFill>
                  <a:schemeClr val="bg1"/>
                </a:solidFill>
              </a:rPr>
              <a:t>hey </a:t>
            </a:r>
            <a:r>
              <a:rPr lang="en-US" altLang="fr-FR" sz="4000" dirty="0">
                <a:solidFill>
                  <a:schemeClr val="bg1"/>
                </a:solidFill>
              </a:rPr>
              <a:t>arrived, soaking wet </a:t>
            </a:r>
            <a:r>
              <a:rPr lang="en-US" altLang="fr-FR" sz="4000" dirty="0" smtClean="0">
                <a:solidFill>
                  <a:schemeClr val="bg1"/>
                </a:solidFill>
              </a:rPr>
              <a:t>and they demanded </a:t>
            </a:r>
            <a:r>
              <a:rPr lang="en-US" altLang="fr-FR" sz="4000" dirty="0">
                <a:solidFill>
                  <a:schemeClr val="bg1"/>
                </a:solidFill>
              </a:rPr>
              <a:t>to </a:t>
            </a:r>
            <a:r>
              <a:rPr lang="en-US" altLang="fr-FR" sz="4000" dirty="0" smtClean="0">
                <a:solidFill>
                  <a:schemeClr val="bg1"/>
                </a:solidFill>
              </a:rPr>
              <a:t>see :</a:t>
            </a:r>
          </a:p>
          <a:p>
            <a:pPr marL="0" indent="0" algn="ctr" eaLnBrk="1" hangingPunct="1">
              <a:lnSpc>
                <a:spcPct val="90000"/>
              </a:lnSpc>
              <a:buNone/>
              <a:defRPr/>
            </a:pPr>
            <a:r>
              <a:rPr lang="en-US" altLang="fr-FR" sz="4000" dirty="0" smtClean="0">
                <a:solidFill>
                  <a:schemeClr val="bg1"/>
                </a:solidFill>
              </a:rPr>
              <a:t> </a:t>
            </a:r>
            <a:r>
              <a:rPr lang="en-US" altLang="fr-FR" sz="4000" dirty="0">
                <a:solidFill>
                  <a:schemeClr val="bg1"/>
                </a:solidFill>
              </a:rPr>
              <a:t>"the Baker," "the Baker's wife," and "the Baker's boy". </a:t>
            </a:r>
          </a:p>
          <a:p>
            <a:pPr marL="0" indent="0" eaLnBrk="1" hangingPunct="1">
              <a:lnSpc>
                <a:spcPct val="90000"/>
              </a:lnSpc>
              <a:buNone/>
              <a:defRPr/>
            </a:pPr>
            <a:r>
              <a:rPr lang="en-US" altLang="fr-FR" sz="4000" dirty="0" smtClean="0">
                <a:solidFill>
                  <a:schemeClr val="bg1"/>
                </a:solidFill>
              </a:rPr>
              <a:t>-&gt;The </a:t>
            </a:r>
            <a:r>
              <a:rPr lang="en-US" altLang="fr-FR" sz="4000" dirty="0">
                <a:solidFill>
                  <a:srgbClr val="92D050"/>
                </a:solidFill>
              </a:rPr>
              <a:t>King</a:t>
            </a:r>
            <a:r>
              <a:rPr lang="en-US" altLang="fr-FR" sz="4000" dirty="0">
                <a:solidFill>
                  <a:schemeClr val="bg1"/>
                </a:solidFill>
              </a:rPr>
              <a:t> met with some of the women and </a:t>
            </a:r>
            <a:r>
              <a:rPr lang="en-US" altLang="fr-FR" sz="4000" dirty="0">
                <a:solidFill>
                  <a:srgbClr val="92D050"/>
                </a:solidFill>
              </a:rPr>
              <a:t>agreed to distribute all the bread in Versailles to the crowd</a:t>
            </a:r>
            <a:r>
              <a:rPr lang="en-US" altLang="fr-FR" sz="4000" dirty="0">
                <a:solidFill>
                  <a:schemeClr val="bg1"/>
                </a:solidFill>
              </a:rPr>
              <a:t>. </a:t>
            </a:r>
          </a:p>
        </p:txBody>
      </p:sp>
      <p:pic>
        <p:nvPicPr>
          <p:cNvPr id="5" name="Picture 8" descr="S:\Publishing\powerpoint\World history\ZP922\pix\marketwo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733" y="1893358"/>
            <a:ext cx="4876800" cy="398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2073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6"/>
          <p:cNvSpPr>
            <a:spLocks noGrp="1" noChangeArrowheads="1"/>
          </p:cNvSpPr>
          <p:nvPr>
            <p:ph type="title"/>
          </p:nvPr>
        </p:nvSpPr>
        <p:spPr>
          <a:xfrm>
            <a:off x="759125" y="1343645"/>
            <a:ext cx="4951562" cy="3297366"/>
          </a:xfrm>
        </p:spPr>
        <p:txBody>
          <a:bodyPr>
            <a:normAutofit/>
          </a:bodyPr>
          <a:lstStyle/>
          <a:p>
            <a:pPr algn="ctr" eaLnBrk="1" hangingPunct="1"/>
            <a:r>
              <a:rPr lang="en-US" altLang="fr-FR" b="1" dirty="0" smtClean="0">
                <a:solidFill>
                  <a:srgbClr val="FFFF00"/>
                </a:solidFill>
              </a:rPr>
              <a:t>Consequences</a:t>
            </a:r>
            <a:r>
              <a:rPr lang="en-US" altLang="fr-FR" b="1" dirty="0" smtClean="0">
                <a:solidFill>
                  <a:schemeClr val="bg1"/>
                </a:solidFill>
              </a:rPr>
              <a:t> for the Royal Family?</a:t>
            </a:r>
            <a:endParaRPr lang="en-US" altLang="fr-FR" b="1" dirty="0">
              <a:solidFill>
                <a:schemeClr val="bg1"/>
              </a:solidFill>
            </a:endParaRPr>
          </a:p>
        </p:txBody>
      </p:sp>
      <p:pic>
        <p:nvPicPr>
          <p:cNvPr id="4" name="Image 3"/>
          <p:cNvPicPr>
            <a:picLocks noChangeAspect="1"/>
          </p:cNvPicPr>
          <p:nvPr/>
        </p:nvPicPr>
        <p:blipFill>
          <a:blip r:embed="rId3"/>
          <a:stretch>
            <a:fillRect/>
          </a:stretch>
        </p:blipFill>
        <p:spPr>
          <a:xfrm>
            <a:off x="6211019" y="0"/>
            <a:ext cx="5409618" cy="6858000"/>
          </a:xfrm>
          <a:prstGeom prst="rect">
            <a:avLst/>
          </a:prstGeom>
        </p:spPr>
      </p:pic>
    </p:spTree>
    <p:extLst>
      <p:ext uri="{BB962C8B-B14F-4D97-AF65-F5344CB8AC3E}">
        <p14:creationId xmlns:p14="http://schemas.microsoft.com/office/powerpoint/2010/main" val="13709738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500333" y="793630"/>
            <a:ext cx="6952990" cy="5707206"/>
          </a:xfrm>
        </p:spPr>
        <p:txBody>
          <a:bodyPr>
            <a:noAutofit/>
          </a:bodyPr>
          <a:lstStyle/>
          <a:p>
            <a:pPr marL="0" indent="0">
              <a:lnSpc>
                <a:spcPct val="90000"/>
              </a:lnSpc>
              <a:buNone/>
            </a:pPr>
            <a:r>
              <a:rPr lang="en-CA" sz="4000" dirty="0" smtClean="0">
                <a:solidFill>
                  <a:srgbClr val="FFFF00"/>
                </a:solidFill>
              </a:rPr>
              <a:t>Suspicion</a:t>
            </a:r>
            <a:r>
              <a:rPr lang="en-CA" sz="3000" dirty="0" smtClean="0">
                <a:solidFill>
                  <a:schemeClr val="bg1"/>
                </a:solidFill>
              </a:rPr>
              <a:t> </a:t>
            </a:r>
          </a:p>
          <a:p>
            <a:pPr marL="0" indent="0">
              <a:lnSpc>
                <a:spcPct val="90000"/>
              </a:lnSpc>
              <a:buNone/>
            </a:pPr>
            <a:r>
              <a:rPr lang="en-CA" sz="3000" dirty="0">
                <a:solidFill>
                  <a:schemeClr val="bg1"/>
                </a:solidFill>
              </a:rPr>
              <a:t>T</a:t>
            </a:r>
            <a:r>
              <a:rPr lang="en-CA" sz="3000" dirty="0" smtClean="0">
                <a:solidFill>
                  <a:schemeClr val="bg1"/>
                </a:solidFill>
              </a:rPr>
              <a:t>he </a:t>
            </a:r>
            <a:r>
              <a:rPr lang="en-CA" sz="3000" dirty="0">
                <a:solidFill>
                  <a:schemeClr val="bg1"/>
                </a:solidFill>
              </a:rPr>
              <a:t>king and the </a:t>
            </a:r>
            <a:r>
              <a:rPr lang="en-CA" sz="3000" dirty="0" smtClean="0">
                <a:solidFill>
                  <a:schemeClr val="bg1"/>
                </a:solidFill>
              </a:rPr>
              <a:t>queen were </a:t>
            </a:r>
            <a:r>
              <a:rPr lang="en-CA" sz="3000" dirty="0">
                <a:solidFill>
                  <a:srgbClr val="FF0000"/>
                </a:solidFill>
              </a:rPr>
              <a:t>plotting </a:t>
            </a:r>
            <a:r>
              <a:rPr lang="en-CA" sz="3000" dirty="0">
                <a:solidFill>
                  <a:schemeClr val="bg1"/>
                </a:solidFill>
              </a:rPr>
              <a:t>against the National Assembly. </a:t>
            </a:r>
          </a:p>
          <a:p>
            <a:pPr marL="0" indent="0">
              <a:lnSpc>
                <a:spcPct val="90000"/>
              </a:lnSpc>
              <a:buNone/>
            </a:pPr>
            <a:r>
              <a:rPr lang="en-CA" sz="3000" dirty="0" smtClean="0">
                <a:solidFill>
                  <a:schemeClr val="bg1"/>
                </a:solidFill>
              </a:rPr>
              <a:t>-&gt; They </a:t>
            </a:r>
            <a:r>
              <a:rPr lang="en-CA" sz="3000" dirty="0">
                <a:solidFill>
                  <a:srgbClr val="FF0000"/>
                </a:solidFill>
              </a:rPr>
              <a:t>stormed</a:t>
            </a:r>
            <a:r>
              <a:rPr lang="en-CA" sz="3000" dirty="0">
                <a:solidFill>
                  <a:schemeClr val="bg1"/>
                </a:solidFill>
              </a:rPr>
              <a:t> the palace,</a:t>
            </a:r>
            <a:r>
              <a:rPr lang="en-CA" sz="3000" dirty="0"/>
              <a:t> </a:t>
            </a:r>
            <a:r>
              <a:rPr lang="en-CA" sz="3000" dirty="0">
                <a:solidFill>
                  <a:srgbClr val="FF0000"/>
                </a:solidFill>
              </a:rPr>
              <a:t>trapping</a:t>
            </a:r>
            <a:r>
              <a:rPr lang="en-CA" sz="3000" dirty="0"/>
              <a:t> </a:t>
            </a:r>
            <a:r>
              <a:rPr lang="en-CA" sz="3000" dirty="0">
                <a:solidFill>
                  <a:schemeClr val="bg1"/>
                </a:solidFill>
              </a:rPr>
              <a:t>the royal family.</a:t>
            </a:r>
          </a:p>
          <a:p>
            <a:pPr marL="0" indent="0">
              <a:lnSpc>
                <a:spcPct val="90000"/>
              </a:lnSpc>
              <a:buNone/>
            </a:pPr>
            <a:r>
              <a:rPr lang="en-CA" sz="3000" dirty="0" smtClean="0">
                <a:solidFill>
                  <a:schemeClr val="bg1"/>
                </a:solidFill>
              </a:rPr>
              <a:t>-&gt; </a:t>
            </a:r>
            <a:r>
              <a:rPr lang="en-CA" sz="3000" dirty="0">
                <a:solidFill>
                  <a:schemeClr val="bg1"/>
                </a:solidFill>
              </a:rPr>
              <a:t>Louis XVI and his family </a:t>
            </a:r>
            <a:r>
              <a:rPr lang="en-CA" sz="3000" dirty="0" smtClean="0">
                <a:solidFill>
                  <a:schemeClr val="bg1"/>
                </a:solidFill>
              </a:rPr>
              <a:t>are forced to return </a:t>
            </a:r>
            <a:r>
              <a:rPr lang="en-CA" sz="3000" dirty="0">
                <a:solidFill>
                  <a:schemeClr val="bg1"/>
                </a:solidFill>
              </a:rPr>
              <a:t>with them to </a:t>
            </a:r>
            <a:r>
              <a:rPr lang="en-CA" sz="3000" dirty="0">
                <a:solidFill>
                  <a:srgbClr val="FF0000"/>
                </a:solidFill>
              </a:rPr>
              <a:t>Paris</a:t>
            </a:r>
            <a:r>
              <a:rPr lang="en-CA" sz="3000" dirty="0">
                <a:solidFill>
                  <a:schemeClr val="bg1"/>
                </a:solidFill>
              </a:rPr>
              <a:t>, where they could be </a:t>
            </a:r>
            <a:r>
              <a:rPr lang="en-CA" sz="3000" dirty="0">
                <a:solidFill>
                  <a:srgbClr val="92D050"/>
                </a:solidFill>
              </a:rPr>
              <a:t>watched</a:t>
            </a:r>
            <a:r>
              <a:rPr lang="en-CA" sz="3000" dirty="0">
                <a:solidFill>
                  <a:schemeClr val="bg1"/>
                </a:solidFill>
              </a:rPr>
              <a:t>.  </a:t>
            </a:r>
            <a:endParaRPr lang="en-CA" sz="3000" dirty="0" smtClean="0">
              <a:solidFill>
                <a:schemeClr val="bg1"/>
              </a:solidFill>
            </a:endParaRPr>
          </a:p>
          <a:p>
            <a:pPr marL="0" indent="0">
              <a:lnSpc>
                <a:spcPct val="90000"/>
              </a:lnSpc>
              <a:buNone/>
            </a:pPr>
            <a:r>
              <a:rPr lang="en-CA" sz="3000" dirty="0" smtClean="0">
                <a:solidFill>
                  <a:schemeClr val="bg1"/>
                </a:solidFill>
              </a:rPr>
              <a:t>-&gt; To </a:t>
            </a:r>
            <a:r>
              <a:rPr lang="en-CA" sz="3000" dirty="0">
                <a:solidFill>
                  <a:schemeClr val="bg1"/>
                </a:solidFill>
              </a:rPr>
              <a:t>prevent violence, the king </a:t>
            </a:r>
            <a:r>
              <a:rPr lang="en-CA" sz="3000" dirty="0">
                <a:solidFill>
                  <a:srgbClr val="92D050"/>
                </a:solidFill>
              </a:rPr>
              <a:t>agreed</a:t>
            </a:r>
            <a:r>
              <a:rPr lang="en-CA" sz="3000" dirty="0">
                <a:solidFill>
                  <a:schemeClr val="bg1"/>
                </a:solidFill>
              </a:rPr>
              <a:t>.</a:t>
            </a:r>
          </a:p>
        </p:txBody>
      </p:sp>
      <p:pic>
        <p:nvPicPr>
          <p:cNvPr id="7" name="Picture 4" descr="returntoparis"/>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a:xfrm>
            <a:off x="6884988" y="-184150"/>
            <a:ext cx="5307012" cy="5276850"/>
          </a:xfrm>
          <a:prstGeom prst="rect">
            <a:avLst/>
          </a:prstGeom>
        </p:spPr>
      </p:pic>
    </p:spTree>
    <p:extLst>
      <p:ext uri="{BB962C8B-B14F-4D97-AF65-F5344CB8AC3E}">
        <p14:creationId xmlns:p14="http://schemas.microsoft.com/office/powerpoint/2010/main" val="2064945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a:defRPr/>
            </a:pPr>
            <a:r>
              <a:rPr lang="en-US" b="1" dirty="0" smtClean="0">
                <a:solidFill>
                  <a:srgbClr val="FFFF00"/>
                </a:solidFill>
              </a:rPr>
              <a:t>Goodbye, Versailles!  </a:t>
            </a:r>
            <a:r>
              <a:rPr lang="en-US" b="1" i="1" dirty="0" smtClean="0">
                <a:solidFill>
                  <a:srgbClr val="FFFF00"/>
                </a:solidFill>
              </a:rPr>
              <a:t>Hello, Tuileries!</a:t>
            </a:r>
            <a:endParaRPr lang="en-US" b="1" dirty="0" smtClean="0">
              <a:solidFill>
                <a:srgbClr val="FFFF00"/>
              </a:solidFill>
            </a:endParaRPr>
          </a:p>
        </p:txBody>
      </p:sp>
      <p:sp>
        <p:nvSpPr>
          <p:cNvPr id="33794" name="Content Placeholder 2"/>
          <p:cNvSpPr>
            <a:spLocks noGrp="1"/>
          </p:cNvSpPr>
          <p:nvPr>
            <p:ph idx="1"/>
          </p:nvPr>
        </p:nvSpPr>
        <p:spPr>
          <a:xfrm>
            <a:off x="491065" y="1690688"/>
            <a:ext cx="11328401" cy="1075267"/>
          </a:xfrm>
        </p:spPr>
        <p:txBody>
          <a:bodyPr/>
          <a:lstStyle/>
          <a:p>
            <a:pPr marL="457200" lvl="1" indent="0" eaLnBrk="1" hangingPunct="1">
              <a:lnSpc>
                <a:spcPct val="90000"/>
              </a:lnSpc>
              <a:buNone/>
            </a:pPr>
            <a:r>
              <a:rPr lang="en-US" altLang="fr-FR" sz="2600" dirty="0" smtClean="0">
                <a:solidFill>
                  <a:schemeClr val="bg1"/>
                </a:solidFill>
                <a:ea typeface="ＭＳ Ｐゴシック" charset="-128"/>
              </a:rPr>
              <a:t>Royal </a:t>
            </a:r>
            <a:r>
              <a:rPr lang="en-US" altLang="fr-FR" sz="2600" dirty="0">
                <a:solidFill>
                  <a:schemeClr val="bg1"/>
                </a:solidFill>
                <a:ea typeface="ＭＳ Ｐゴシック" charset="-128"/>
              </a:rPr>
              <a:t>family spent next several years in the Tuileries Palace as virtual prisoners</a:t>
            </a:r>
          </a:p>
        </p:txBody>
      </p:sp>
      <p:pic>
        <p:nvPicPr>
          <p:cNvPr id="4" name="Picture 2" descr="http://upload.wikimedia.org/wikipedia/commons/1/14/211.5_Les_Tuileries_vues_du_Louv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9067" y="2810406"/>
            <a:ext cx="5621866" cy="362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3"/>
          <a:stretch>
            <a:fillRect/>
          </a:stretch>
        </p:blipFill>
        <p:spPr>
          <a:xfrm>
            <a:off x="711200" y="2765955"/>
            <a:ext cx="5149850" cy="3665209"/>
          </a:xfrm>
          <a:prstGeom prst="rect">
            <a:avLst/>
          </a:prstGeom>
        </p:spPr>
      </p:pic>
    </p:spTree>
    <p:extLst>
      <p:ext uri="{BB962C8B-B14F-4D97-AF65-F5344CB8AC3E}">
        <p14:creationId xmlns:p14="http://schemas.microsoft.com/office/powerpoint/2010/main" val="18563747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186266" y="504812"/>
            <a:ext cx="11802533" cy="3789362"/>
          </a:xfrm>
        </p:spPr>
        <p:txBody>
          <a:bodyPr>
            <a:normAutofit/>
          </a:bodyPr>
          <a:lstStyle/>
          <a:p>
            <a:pPr marL="0" indent="0">
              <a:buNone/>
            </a:pPr>
            <a:r>
              <a:rPr lang="en-CA" sz="3600" dirty="0">
                <a:solidFill>
                  <a:schemeClr val="bg1"/>
                </a:solidFill>
              </a:rPr>
              <a:t>The king rode on horseback, escorted by a cheering crowd.  </a:t>
            </a:r>
            <a:endParaRPr lang="en-CA" sz="3600" dirty="0" smtClean="0">
              <a:solidFill>
                <a:schemeClr val="bg1"/>
              </a:solidFill>
            </a:endParaRPr>
          </a:p>
          <a:p>
            <a:pPr marL="0" indent="0">
              <a:buNone/>
            </a:pPr>
            <a:r>
              <a:rPr lang="en-CA" sz="3600" dirty="0" smtClean="0">
                <a:solidFill>
                  <a:schemeClr val="bg1"/>
                </a:solidFill>
              </a:rPr>
              <a:t>He </a:t>
            </a:r>
            <a:r>
              <a:rPr lang="en-CA" sz="3600" dirty="0">
                <a:solidFill>
                  <a:schemeClr val="bg1"/>
                </a:solidFill>
              </a:rPr>
              <a:t>wore the</a:t>
            </a:r>
            <a:r>
              <a:rPr lang="en-CA" sz="3600" dirty="0"/>
              <a:t> </a:t>
            </a:r>
            <a:r>
              <a:rPr lang="en-CA" sz="3600" dirty="0">
                <a:solidFill>
                  <a:schemeClr val="bg1"/>
                </a:solidFill>
              </a:rPr>
              <a:t>tri-</a:t>
            </a:r>
            <a:r>
              <a:rPr lang="en-CA" sz="3600" dirty="0" err="1">
                <a:solidFill>
                  <a:schemeClr val="bg1"/>
                </a:solidFill>
              </a:rPr>
              <a:t>colore</a:t>
            </a:r>
            <a:r>
              <a:rPr lang="en-CA" sz="3600" dirty="0">
                <a:solidFill>
                  <a:schemeClr val="bg1"/>
                </a:solidFill>
              </a:rPr>
              <a:t>, the </a:t>
            </a:r>
            <a:r>
              <a:rPr lang="en-CA" sz="3600" dirty="0">
                <a:solidFill>
                  <a:srgbClr val="FF0000"/>
                </a:solidFill>
              </a:rPr>
              <a:t>red</a:t>
            </a:r>
            <a:r>
              <a:rPr lang="en-CA" sz="3600" dirty="0">
                <a:solidFill>
                  <a:schemeClr val="bg1"/>
                </a:solidFill>
              </a:rPr>
              <a:t>, white, and </a:t>
            </a:r>
            <a:r>
              <a:rPr lang="en-CA" sz="3600" dirty="0">
                <a:solidFill>
                  <a:srgbClr val="0070C0"/>
                </a:solidFill>
              </a:rPr>
              <a:t>blue</a:t>
            </a:r>
            <a:r>
              <a:rPr lang="en-CA" sz="3600" dirty="0">
                <a:solidFill>
                  <a:schemeClr val="bg1"/>
                </a:solidFill>
              </a:rPr>
              <a:t> ribbon that the revolutionaries had adopted as their </a:t>
            </a:r>
            <a:r>
              <a:rPr lang="en-CA" sz="3600" dirty="0">
                <a:solidFill>
                  <a:srgbClr val="FFFF00"/>
                </a:solidFill>
              </a:rPr>
              <a:t>symbol</a:t>
            </a:r>
            <a:r>
              <a:rPr lang="en-CA" sz="3600" dirty="0">
                <a:solidFill>
                  <a:schemeClr val="bg1"/>
                </a:solidFill>
              </a:rPr>
              <a:t>.  </a:t>
            </a:r>
            <a:endParaRPr lang="en-CA" sz="3600" dirty="0" smtClean="0">
              <a:solidFill>
                <a:schemeClr val="bg1"/>
              </a:solidFill>
            </a:endParaRPr>
          </a:p>
          <a:p>
            <a:pPr marL="0" indent="0">
              <a:buNone/>
            </a:pPr>
            <a:r>
              <a:rPr lang="en-CA" sz="3600" dirty="0" smtClean="0">
                <a:solidFill>
                  <a:schemeClr val="bg1"/>
                </a:solidFill>
              </a:rPr>
              <a:t>-&gt; People </a:t>
            </a:r>
            <a:r>
              <a:rPr lang="en-CA" sz="3600" dirty="0">
                <a:solidFill>
                  <a:schemeClr val="bg1"/>
                </a:solidFill>
              </a:rPr>
              <a:t>proved that they were </a:t>
            </a:r>
            <a:r>
              <a:rPr lang="en-CA" sz="3600" dirty="0">
                <a:solidFill>
                  <a:srgbClr val="FFFF00"/>
                </a:solidFill>
              </a:rPr>
              <a:t>directing events in France.</a:t>
            </a:r>
          </a:p>
        </p:txBody>
      </p:sp>
      <p:pic>
        <p:nvPicPr>
          <p:cNvPr id="2" name="Image 1"/>
          <p:cNvPicPr>
            <a:picLocks noChangeAspect="1"/>
          </p:cNvPicPr>
          <p:nvPr/>
        </p:nvPicPr>
        <p:blipFill>
          <a:blip r:embed="rId3"/>
          <a:stretch>
            <a:fillRect/>
          </a:stretch>
        </p:blipFill>
        <p:spPr>
          <a:xfrm>
            <a:off x="728134" y="3081867"/>
            <a:ext cx="10092266" cy="3407291"/>
          </a:xfrm>
          <a:prstGeom prst="rect">
            <a:avLst/>
          </a:prstGeom>
        </p:spPr>
      </p:pic>
    </p:spTree>
    <p:extLst>
      <p:ext uri="{BB962C8B-B14F-4D97-AF65-F5344CB8AC3E}">
        <p14:creationId xmlns:p14="http://schemas.microsoft.com/office/powerpoint/2010/main" val="3566842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823</Words>
  <Application>Microsoft Macintosh PowerPoint</Application>
  <PresentationFormat>Custom</PresentationFormat>
  <Paragraphs>91</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Thème Office</vt:lpstr>
      <vt:lpstr>PowerPoint Presentation</vt:lpstr>
      <vt:lpstr>Timeline 1789</vt:lpstr>
      <vt:lpstr>PowerPoint Presentation</vt:lpstr>
      <vt:lpstr>Where is the food?</vt:lpstr>
      <vt:lpstr>Women’s March to Versailles  October 4, 1789</vt:lpstr>
      <vt:lpstr>Consequences for the Royal Family?</vt:lpstr>
      <vt:lpstr>PowerPoint Presentation</vt:lpstr>
      <vt:lpstr>Goodbye, Versailles!  Hello, Tuileries!</vt:lpstr>
      <vt:lpstr>PowerPoint Presentation</vt:lpstr>
      <vt:lpstr>PowerPoint Presentation</vt:lpstr>
      <vt:lpstr>   </vt:lpstr>
      <vt:lpstr>Women did gain some rights during the French Revolution  but… </vt:lpstr>
      <vt:lpstr>The Civil Constitution of the Clergy (July 12, 1790)</vt:lpstr>
      <vt:lpstr>PowerPoint Presentation</vt:lpstr>
      <vt:lpstr>Reforms in Local Government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Any User</cp:lastModifiedBy>
  <cp:revision>18</cp:revision>
  <dcterms:created xsi:type="dcterms:W3CDTF">2015-11-12T02:04:37Z</dcterms:created>
  <dcterms:modified xsi:type="dcterms:W3CDTF">2015-11-12T17:25:31Z</dcterms:modified>
</cp:coreProperties>
</file>