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1"/>
  </p:sldMasterIdLst>
  <p:sldIdLst>
    <p:sldId id="266" r:id="rId2"/>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375"/>
  </p:normalViewPr>
  <p:slideViewPr>
    <p:cSldViewPr snapToGrid="0" snapToObjects="1">
      <p:cViewPr>
        <p:scale>
          <a:sx n="71" d="100"/>
          <a:sy n="71" d="100"/>
        </p:scale>
        <p:origin x="1584"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CA"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55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9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CA"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18134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CA"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7565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BF54567-0DE4-3F47-BF90-CB84690072F9}" type="datetimeFigureOut">
              <a:rPr lang="en-US" smtClean="0"/>
              <a:pPr/>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801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CA"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3/8/16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01869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CA"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3/8/16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71521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447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61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9B3A1323-8D79-1946-B0D7-40001CF92E9D}" type="datetimeFigureOut">
              <a:rPr lang="en-US" smtClean="0"/>
              <a:pPr/>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11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236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27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58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7" name="Date Placeholder 2"/>
          <p:cNvSpPr>
            <a:spLocks noGrp="1"/>
          </p:cNvSpPr>
          <p:nvPr>
            <p:ph type="dt" sz="half" idx="10"/>
          </p:nvPr>
        </p:nvSpPr>
        <p:spPr/>
        <p:txBody>
          <a:bodyPr/>
          <a:lstStyle/>
          <a:p>
            <a:fld id="{F13A34C8-038E-2045-AF43-DF7DBB8E0E9E}" type="datetimeFigureOut">
              <a:rPr lang="en-US" smtClean="0"/>
              <a:pPr/>
              <a:t>3/8/16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562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18C68F-D26B-8F47-958C-23B49CF8A634}" type="datetimeFigureOut">
              <a:rPr lang="en-US" smtClean="0"/>
              <a:pPr/>
              <a:t>3/8/16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395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CA"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7" name="Date Placeholder 4"/>
          <p:cNvSpPr>
            <a:spLocks noGrp="1"/>
          </p:cNvSpPr>
          <p:nvPr>
            <p:ph type="dt" sz="half" idx="10"/>
          </p:nvPr>
        </p:nvSpPr>
        <p:spPr/>
        <p:txBody>
          <a:bodyPr/>
          <a:lstStyle/>
          <a:p>
            <a:fld id="{D0DF5E60-9974-AC48-9591-99C2BB44B7CF}" type="datetimeFigureOut">
              <a:rPr lang="en-US" smtClean="0"/>
              <a:pPr/>
              <a:t>3/8/16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8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49358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CA"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B482E8-6E0E-1B4F-B1FD-C69DB9E858D9}" type="datetimeFigureOut">
              <a:rPr lang="en-US" smtClean="0"/>
              <a:pPr/>
              <a:t>3/8/16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411468"/>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canadianencyclopedia.ca/article/snowsho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hyperlink" Target="http://www.thecanadianencyclopedia.ca/article/tip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the Day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Hand in field trip forms</a:t>
            </a:r>
          </a:p>
          <a:p>
            <a:pPr marL="457200" indent="-457200">
              <a:buFont typeface="+mj-lt"/>
              <a:buAutoNum type="arabicPeriod"/>
            </a:pPr>
            <a:r>
              <a:rPr lang="en-US" dirty="0" smtClean="0"/>
              <a:t>Presentation – People of </a:t>
            </a:r>
            <a:r>
              <a:rPr lang="en-US" smtClean="0"/>
              <a:t>the Plateau</a:t>
            </a:r>
            <a:endParaRPr lang="en-US" dirty="0" smtClean="0"/>
          </a:p>
          <a:p>
            <a:pPr marL="857250" lvl="1" indent="-457200"/>
            <a:r>
              <a:rPr lang="en-US" dirty="0" smtClean="0"/>
              <a:t>Fill in note taking chart</a:t>
            </a:r>
          </a:p>
          <a:p>
            <a:pPr marL="857250" lvl="1" indent="-457200"/>
            <a:r>
              <a:rPr lang="en-US" dirty="0" smtClean="0"/>
              <a:t>Use your textbook to look for more details.</a:t>
            </a:r>
          </a:p>
          <a:p>
            <a:pPr marL="457200" indent="-457200">
              <a:buFont typeface="+mj-lt"/>
              <a:buAutoNum type="arabicPeriod"/>
            </a:pPr>
            <a:r>
              <a:rPr lang="en-US" dirty="0" smtClean="0"/>
              <a:t>Organize for the in class essay – “Are First Nations People more similar or different from one another?”</a:t>
            </a:r>
          </a:p>
          <a:p>
            <a:pPr marL="457200" indent="-457200">
              <a:buFont typeface="+mj-lt"/>
              <a:buAutoNum type="arabicPeriod"/>
            </a:pPr>
            <a:r>
              <a:rPr lang="en-US" dirty="0" err="1" smtClean="0"/>
              <a:t>Colour</a:t>
            </a:r>
            <a:r>
              <a:rPr lang="en-US" dirty="0" smtClean="0"/>
              <a:t> in map</a:t>
            </a:r>
          </a:p>
        </p:txBody>
      </p:sp>
    </p:spTree>
    <p:extLst>
      <p:ext uri="{BB962C8B-B14F-4D97-AF65-F5344CB8AC3E}">
        <p14:creationId xmlns:p14="http://schemas.microsoft.com/office/powerpoint/2010/main" val="6213012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p:txBody>
          <a:bodyPr>
            <a:normAutofit/>
          </a:bodyPr>
          <a:lstStyle/>
          <a:p>
            <a:pPr fontAlgn="base"/>
            <a:r>
              <a:rPr lang="en-US" dirty="0"/>
              <a:t>Long distance transportation on the Plateau was done primarily by dugout canoes made from red cedar or cottonwood, or bark canoes from white pine or birch. </a:t>
            </a:r>
            <a:endParaRPr lang="en-US" dirty="0" smtClean="0"/>
          </a:p>
          <a:p>
            <a:pPr fontAlgn="base"/>
            <a:r>
              <a:rPr lang="en-US" dirty="0" smtClean="0"/>
              <a:t>To </a:t>
            </a:r>
            <a:r>
              <a:rPr lang="en-US" dirty="0"/>
              <a:t>travel on foot in winter, Plateau peoples used </a:t>
            </a:r>
            <a:r>
              <a:rPr lang="en-US" dirty="0">
                <a:hlinkClick r:id="rId2"/>
              </a:rPr>
              <a:t>snowshoes</a:t>
            </a:r>
            <a:r>
              <a:rPr lang="en-US" dirty="0"/>
              <a:t> — their designs specifically suited to the varying conditions of snow and terrain. </a:t>
            </a:r>
            <a:endParaRPr lang="en-US" dirty="0" smtClean="0"/>
          </a:p>
          <a:p>
            <a:pPr fontAlgn="base"/>
            <a:r>
              <a:rPr lang="en-US" dirty="0" smtClean="0"/>
              <a:t>In </a:t>
            </a:r>
            <a:r>
              <a:rPr lang="en-US" dirty="0"/>
              <a:t>this region groups of related people worked and travelled together in the spring, summer and fall, then joined with other such groups to reside in relatively permanent winter villages. </a:t>
            </a:r>
          </a:p>
        </p:txBody>
      </p:sp>
    </p:spTree>
    <p:extLst>
      <p:ext uri="{BB962C8B-B14F-4D97-AF65-F5344CB8AC3E}">
        <p14:creationId xmlns:p14="http://schemas.microsoft.com/office/powerpoint/2010/main" val="2121787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Beliefs</a:t>
            </a:r>
            <a:endParaRPr lang="en-US" dirty="0"/>
          </a:p>
        </p:txBody>
      </p:sp>
      <p:sp>
        <p:nvSpPr>
          <p:cNvPr id="3" name="Content Placeholder 2"/>
          <p:cNvSpPr>
            <a:spLocks noGrp="1"/>
          </p:cNvSpPr>
          <p:nvPr>
            <p:ph idx="1"/>
          </p:nvPr>
        </p:nvSpPr>
        <p:spPr>
          <a:xfrm>
            <a:off x="1103312" y="1442720"/>
            <a:ext cx="9503728" cy="5120640"/>
          </a:xfrm>
        </p:spPr>
        <p:txBody>
          <a:bodyPr>
            <a:normAutofit fontScale="77500" lnSpcReduction="20000"/>
          </a:bodyPr>
          <a:lstStyle/>
          <a:p>
            <a:r>
              <a:rPr lang="en-US" dirty="0" smtClean="0"/>
              <a:t>The </a:t>
            </a:r>
            <a:r>
              <a:rPr lang="en-US" dirty="0"/>
              <a:t>people of the Plateau believed strongly that there were spirits inhabiting all living and non-living things.</a:t>
            </a:r>
          </a:p>
          <a:p>
            <a:r>
              <a:rPr lang="en-US" dirty="0"/>
              <a:t>Some of the spirits were bad; some of the spirits were good, and they were everywhere.</a:t>
            </a:r>
          </a:p>
          <a:p>
            <a:r>
              <a:rPr lang="en-US" dirty="0"/>
              <a:t>The people had a strong spiritual relationship with nature, and held animals in high regard. Some of the most important ones were deer, coyotes, and horses.</a:t>
            </a:r>
          </a:p>
          <a:p>
            <a:r>
              <a:rPr lang="en-US" dirty="0"/>
              <a:t>Shamans</a:t>
            </a:r>
          </a:p>
          <a:p>
            <a:pPr lvl="1"/>
            <a:r>
              <a:rPr lang="en-US" dirty="0"/>
              <a:t>The most important religious leaders in Plateau culture were the Shamans.</a:t>
            </a:r>
          </a:p>
          <a:p>
            <a:pPr lvl="1"/>
            <a:r>
              <a:rPr lang="en-US" dirty="0"/>
              <a:t>The Shamans had special powers to heal the sick, control the hunt, and predict the future.</a:t>
            </a:r>
          </a:p>
          <a:p>
            <a:pPr lvl="1"/>
            <a:r>
              <a:rPr lang="en-US" dirty="0"/>
              <a:t>They could do so by communicating with the spirit world.</a:t>
            </a:r>
          </a:p>
          <a:p>
            <a:r>
              <a:rPr lang="en-US" dirty="0"/>
              <a:t>Myths</a:t>
            </a:r>
          </a:p>
          <a:p>
            <a:pPr lvl="1"/>
            <a:r>
              <a:rPr lang="en-US" dirty="0"/>
              <a:t>They had many myths and legends that were passed on through generations, mainly involving the creator known as 'Coyote'.</a:t>
            </a:r>
          </a:p>
          <a:p>
            <a:pPr lvl="1"/>
            <a:r>
              <a:rPr lang="en-US" dirty="0"/>
              <a:t>The belief was that Coyote was responsible for bringing salmon up the river every spring and fall, and for transforming people into their present day form.</a:t>
            </a:r>
          </a:p>
          <a:p>
            <a:r>
              <a:rPr lang="en-US" dirty="0"/>
              <a:t>Adolescence Vigils</a:t>
            </a:r>
          </a:p>
          <a:p>
            <a:pPr lvl="1"/>
            <a:r>
              <a:rPr lang="en-US" dirty="0"/>
              <a:t>During adolescence all Plateau people went alone on spiritual vigils.</a:t>
            </a:r>
          </a:p>
          <a:p>
            <a:pPr lvl="1"/>
            <a:r>
              <a:rPr lang="en-US" dirty="0"/>
              <a:t>They fasted and prayed, in hopes that a guardian spirit would appear to them in a vision.</a:t>
            </a:r>
          </a:p>
          <a:p>
            <a:pPr fontAlgn="base"/>
            <a:endParaRPr lang="en-US" dirty="0"/>
          </a:p>
          <a:p>
            <a:endParaRPr lang="en-US" dirty="0"/>
          </a:p>
        </p:txBody>
      </p:sp>
    </p:spTree>
    <p:extLst>
      <p:ext uri="{BB962C8B-B14F-4D97-AF65-F5344CB8AC3E}">
        <p14:creationId xmlns:p14="http://schemas.microsoft.com/office/powerpoint/2010/main" val="1677204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blinds(horizontal)">
                                      <p:cBhvr>
                                        <p:cTn id="50" dur="500"/>
                                        <p:tgtEl>
                                          <p:spTgt spid="3">
                                            <p:txEl>
                                              <p:pRg st="11" end="11"/>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blinds(horizontal)">
                                      <p:cBhvr>
                                        <p:cTn id="5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People of the Plateau</a:t>
            </a:r>
            <a:endParaRPr lang="en-US" dirty="0"/>
          </a:p>
        </p:txBody>
      </p:sp>
      <p:sp>
        <p:nvSpPr>
          <p:cNvPr id="3" name="Subtitle 2"/>
          <p:cNvSpPr>
            <a:spLocks noGrp="1"/>
          </p:cNvSpPr>
          <p:nvPr>
            <p:ph type="subTitle" idx="1"/>
          </p:nvPr>
        </p:nvSpPr>
        <p:spPr>
          <a:xfrm>
            <a:off x="810001" y="5280847"/>
            <a:ext cx="10572000" cy="696620"/>
          </a:xfrm>
        </p:spPr>
        <p:txBody>
          <a:bodyPr>
            <a:normAutofit fontScale="92500" lnSpcReduction="20000"/>
          </a:bodyPr>
          <a:lstStyle/>
          <a:p>
            <a:r>
              <a:rPr lang="en-US" dirty="0" smtClean="0"/>
              <a:t>Social Studies 9</a:t>
            </a:r>
          </a:p>
          <a:p>
            <a:r>
              <a:rPr lang="en-US" dirty="0" smtClean="0"/>
              <a:t>First Nations People of North America</a:t>
            </a:r>
            <a:endParaRPr lang="en-US" dirty="0"/>
          </a:p>
        </p:txBody>
      </p:sp>
    </p:spTree>
    <p:extLst>
      <p:ext uri="{BB962C8B-B14F-4D97-AF65-F5344CB8AC3E}">
        <p14:creationId xmlns:p14="http://schemas.microsoft.com/office/powerpoint/2010/main" val="79526466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pic>
        <p:nvPicPr>
          <p:cNvPr id="1026" name="Picture 2" descr="https://lh3.googleusercontent.com/IMhzK2mnz7xiRTcm1-FStdpS_o2OK6JVDBSFhkdQxv-EZ9xf9m_IgoOusCQbbE5bGP1lsVbnNDPyrX7d65t-C3Z4n4Aa4RDHC_gte4UXTSGtiHr5NFNQv9jQ_Q6xJ406f90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23559" y="1425931"/>
            <a:ext cx="5834175" cy="482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786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3" name="Content Placeholder 2"/>
          <p:cNvSpPr>
            <a:spLocks noGrp="1"/>
          </p:cNvSpPr>
          <p:nvPr>
            <p:ph sz="half" idx="1"/>
          </p:nvPr>
        </p:nvSpPr>
        <p:spPr/>
        <p:txBody>
          <a:bodyPr>
            <a:normAutofit fontScale="77500" lnSpcReduction="20000"/>
          </a:bodyPr>
          <a:lstStyle/>
          <a:p>
            <a:pPr fontAlgn="base"/>
            <a:r>
              <a:rPr lang="en-US" sz="2800" dirty="0"/>
              <a:t>The Plateau cultural area consists of the high plateau between the British Columbia coastal mountains and the Rocky Mountains, </a:t>
            </a:r>
            <a:endParaRPr lang="en-US" sz="2800" dirty="0" smtClean="0"/>
          </a:p>
          <a:p>
            <a:pPr fontAlgn="base"/>
            <a:r>
              <a:rPr lang="en-US" sz="2800" dirty="0"/>
              <a:t>E</a:t>
            </a:r>
            <a:r>
              <a:rPr lang="en-US" sz="2800" dirty="0" smtClean="0"/>
              <a:t>xtends </a:t>
            </a:r>
            <a:r>
              <a:rPr lang="en-US" sz="2800" dirty="0"/>
              <a:t>south to include parts of Washington State, Oregon, Idaho, and Montana.</a:t>
            </a:r>
          </a:p>
          <a:p>
            <a:pPr fontAlgn="base"/>
            <a:r>
              <a:rPr lang="en-US" sz="2800" dirty="0"/>
              <a:t>The Plateau peoples lived in a small region that included the southern interior of British Columbia and Alberta</a:t>
            </a:r>
            <a:r>
              <a:rPr lang="en-US" sz="2800" dirty="0" smtClean="0"/>
              <a:t>.</a:t>
            </a:r>
            <a:endParaRPr lang="en-US" sz="2800" dirty="0"/>
          </a:p>
        </p:txBody>
      </p:sp>
      <p:pic>
        <p:nvPicPr>
          <p:cNvPr id="3074" name="Picture 2" descr="https://lh5.googleusercontent.com/8R8JG88l26WMwemsudImUQdpzPToEct6CqHGKoj5cpAnyXK3PP9nHAOl8YPr9b21RG6O1Qj6kGweT_4hC1oXu3VSaBNCo5Jpauher9aAZVX8pRtm_WFnorQbUjW9i5gD6ls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74808" y="2145240"/>
            <a:ext cx="5621338" cy="374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 &amp; Nations</a:t>
            </a:r>
            <a:endParaRPr lang="en-US" dirty="0"/>
          </a:p>
        </p:txBody>
      </p:sp>
      <p:sp>
        <p:nvSpPr>
          <p:cNvPr id="4" name="Content Placeholder 3"/>
          <p:cNvSpPr>
            <a:spLocks noGrp="1"/>
          </p:cNvSpPr>
          <p:nvPr>
            <p:ph sz="half" idx="1"/>
          </p:nvPr>
        </p:nvSpPr>
        <p:spPr>
          <a:xfrm>
            <a:off x="1103312" y="2060576"/>
            <a:ext cx="4396339" cy="1884892"/>
          </a:xfrm>
        </p:spPr>
        <p:txBody>
          <a:bodyPr/>
          <a:lstStyle/>
          <a:p>
            <a:r>
              <a:rPr lang="en-US" dirty="0" smtClean="0"/>
              <a:t>Languages include:</a:t>
            </a:r>
          </a:p>
          <a:p>
            <a:pPr lvl="1" fontAlgn="base"/>
            <a:r>
              <a:rPr lang="en-US" dirty="0" err="1"/>
              <a:t>Athapaskan</a:t>
            </a:r>
            <a:r>
              <a:rPr lang="en-US" dirty="0"/>
              <a:t> (Dene)</a:t>
            </a:r>
          </a:p>
          <a:p>
            <a:pPr lvl="1" fontAlgn="base"/>
            <a:r>
              <a:rPr lang="en-US" dirty="0"/>
              <a:t>Interior </a:t>
            </a:r>
            <a:r>
              <a:rPr lang="en-US" dirty="0" err="1"/>
              <a:t>Salishan</a:t>
            </a:r>
            <a:endParaRPr lang="en-US" dirty="0"/>
          </a:p>
          <a:p>
            <a:pPr lvl="1" fontAlgn="base"/>
            <a:r>
              <a:rPr lang="en-US" dirty="0" err="1"/>
              <a:t>Ktunaxa</a:t>
            </a:r>
            <a:endParaRPr lang="en-US" dirty="0"/>
          </a:p>
          <a:p>
            <a:pPr lvl="1"/>
            <a:endParaRPr lang="en-US" dirty="0"/>
          </a:p>
        </p:txBody>
      </p:sp>
      <p:sp>
        <p:nvSpPr>
          <p:cNvPr id="5" name="Content Placeholder 4"/>
          <p:cNvSpPr>
            <a:spLocks noGrp="1"/>
          </p:cNvSpPr>
          <p:nvPr>
            <p:ph sz="half" idx="2"/>
          </p:nvPr>
        </p:nvSpPr>
        <p:spPr>
          <a:xfrm>
            <a:off x="5654493" y="2056093"/>
            <a:ext cx="4396341" cy="1889376"/>
          </a:xfrm>
        </p:spPr>
        <p:txBody>
          <a:bodyPr/>
          <a:lstStyle/>
          <a:p>
            <a:r>
              <a:rPr lang="en-US" dirty="0" smtClean="0"/>
              <a:t>Nations:</a:t>
            </a:r>
          </a:p>
          <a:p>
            <a:pPr lvl="1" fontAlgn="base"/>
            <a:r>
              <a:rPr lang="en-US" dirty="0"/>
              <a:t>The Carrier</a:t>
            </a:r>
          </a:p>
          <a:p>
            <a:pPr lvl="1" fontAlgn="base"/>
            <a:r>
              <a:rPr lang="en-US" dirty="0"/>
              <a:t>The </a:t>
            </a:r>
            <a:r>
              <a:rPr lang="en-US" dirty="0" err="1"/>
              <a:t>Okanangan</a:t>
            </a:r>
            <a:endParaRPr lang="en-US" dirty="0"/>
          </a:p>
          <a:p>
            <a:pPr lvl="1" fontAlgn="base"/>
            <a:r>
              <a:rPr lang="en-US" dirty="0"/>
              <a:t>The </a:t>
            </a:r>
            <a:r>
              <a:rPr lang="en-US" dirty="0" err="1"/>
              <a:t>Tsilhnqot’in</a:t>
            </a:r>
            <a:r>
              <a:rPr lang="en-US" dirty="0"/>
              <a:t> (</a:t>
            </a:r>
            <a:r>
              <a:rPr lang="en-US" dirty="0" err="1"/>
              <a:t>formely</a:t>
            </a:r>
            <a:r>
              <a:rPr lang="en-US" dirty="0"/>
              <a:t> the </a:t>
            </a:r>
            <a:r>
              <a:rPr lang="en-US" dirty="0" err="1"/>
              <a:t>Chicoltin</a:t>
            </a:r>
            <a:r>
              <a:rPr lang="en-US" dirty="0"/>
              <a:t>)</a:t>
            </a:r>
          </a:p>
          <a:p>
            <a:endParaRPr lang="en-US" dirty="0"/>
          </a:p>
        </p:txBody>
      </p:sp>
      <p:sp>
        <p:nvSpPr>
          <p:cNvPr id="6" name="TextBox 5"/>
          <p:cNvSpPr txBox="1"/>
          <p:nvPr/>
        </p:nvSpPr>
        <p:spPr>
          <a:xfrm>
            <a:off x="914400" y="4030133"/>
            <a:ext cx="10380133" cy="1938992"/>
          </a:xfrm>
          <a:prstGeom prst="rect">
            <a:avLst/>
          </a:prstGeom>
          <a:noFill/>
        </p:spPr>
        <p:txBody>
          <a:bodyPr wrap="square" rtlCol="0">
            <a:spAutoFit/>
          </a:bodyPr>
          <a:lstStyle/>
          <a:p>
            <a:pPr marL="285750" indent="-285750">
              <a:buFont typeface="Arial" charset="0"/>
              <a:buChar char="•"/>
            </a:pPr>
            <a:r>
              <a:rPr lang="en-US" sz="2000" dirty="0" smtClean="0"/>
              <a:t>Archaeologists suggest that </a:t>
            </a:r>
            <a:r>
              <a:rPr lang="en-US" sz="2000" dirty="0"/>
              <a:t>at least 10,000 years ago, not long after the glaciers from the most recent ice age receded, the British Columbia Plateau was populated by indigenous peoples who had migrated northward from more southerly areas of this same </a:t>
            </a:r>
            <a:r>
              <a:rPr lang="en-US" sz="2000" dirty="0" smtClean="0"/>
              <a:t>Plateau.</a:t>
            </a:r>
          </a:p>
          <a:p>
            <a:pPr marL="285750" indent="-285750">
              <a:buFont typeface="Arial" charset="0"/>
              <a:buChar char="•"/>
            </a:pPr>
            <a:r>
              <a:rPr lang="en-US" sz="2000" dirty="0" smtClean="0"/>
              <a:t>Gradually </a:t>
            </a:r>
            <a:r>
              <a:rPr lang="en-US" sz="2000" dirty="0"/>
              <a:t>there emerged a culture adapted to the forested mountains, sage- and cactus-covered hills, and riverine resources of the area.</a:t>
            </a:r>
          </a:p>
        </p:txBody>
      </p:sp>
    </p:spTree>
    <p:extLst>
      <p:ext uri="{BB962C8B-B14F-4D97-AF65-F5344CB8AC3E}">
        <p14:creationId xmlns:p14="http://schemas.microsoft.com/office/powerpoint/2010/main" val="1910160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dissolv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dissolv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dissolv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dissolv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barn(inVertical)">
                                      <p:cBhvr>
                                        <p:cTn id="5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Food</a:t>
            </a:r>
            <a:endParaRPr lang="en-US" dirty="0"/>
          </a:p>
        </p:txBody>
      </p:sp>
      <p:sp>
        <p:nvSpPr>
          <p:cNvPr id="5" name="Content Placeholder 4"/>
          <p:cNvSpPr>
            <a:spLocks noGrp="1"/>
          </p:cNvSpPr>
          <p:nvPr>
            <p:ph idx="1"/>
          </p:nvPr>
        </p:nvSpPr>
        <p:spPr/>
        <p:txBody>
          <a:bodyPr>
            <a:normAutofit/>
          </a:bodyPr>
          <a:lstStyle/>
          <a:p>
            <a:pPr fontAlgn="base"/>
            <a:r>
              <a:rPr lang="en-US" sz="2400" dirty="0"/>
              <a:t>They mostly hunted deer and caribou as a source of food, mainly white-tailed deer.</a:t>
            </a:r>
          </a:p>
          <a:p>
            <a:pPr fontAlgn="base"/>
            <a:r>
              <a:rPr lang="en-US" sz="2400" dirty="0"/>
              <a:t>The people of the Plateau also hunted smaller animals for furs and foods.</a:t>
            </a:r>
          </a:p>
          <a:p>
            <a:pPr fontAlgn="base"/>
            <a:r>
              <a:rPr lang="en-US" sz="2400" dirty="0"/>
              <a:t>While the Plateau people were skilled hunters, the majority of their food came from the local rivers and lakes.</a:t>
            </a:r>
          </a:p>
          <a:p>
            <a:pPr fontAlgn="base"/>
            <a:r>
              <a:rPr lang="en-US" sz="2400" dirty="0"/>
              <a:t>The single most important food to the survival of the Plateau people was the Pacific Salmon</a:t>
            </a:r>
            <a:r>
              <a:rPr lang="en-US" sz="2400" dirty="0" smtClean="0"/>
              <a:t>.</a:t>
            </a:r>
            <a:endParaRPr lang="en-US" sz="2400" dirty="0"/>
          </a:p>
        </p:txBody>
      </p:sp>
      <p:pic>
        <p:nvPicPr>
          <p:cNvPr id="7" name="Picture 6"/>
          <p:cNvPicPr>
            <a:picLocks noChangeAspect="1"/>
          </p:cNvPicPr>
          <p:nvPr/>
        </p:nvPicPr>
        <p:blipFill>
          <a:blip r:embed="rId2"/>
          <a:stretch>
            <a:fillRect/>
          </a:stretch>
        </p:blipFill>
        <p:spPr>
          <a:xfrm>
            <a:off x="7907867" y="5056974"/>
            <a:ext cx="4092046" cy="1629576"/>
          </a:xfrm>
          <a:prstGeom prst="rect">
            <a:avLst/>
          </a:prstGeom>
        </p:spPr>
      </p:pic>
    </p:spTree>
    <p:extLst>
      <p:ext uri="{BB962C8B-B14F-4D97-AF65-F5344CB8AC3E}">
        <p14:creationId xmlns:p14="http://schemas.microsoft.com/office/powerpoint/2010/main" val="1286019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Fishing</a:t>
            </a:r>
            <a:endParaRPr lang="en-US" dirty="0"/>
          </a:p>
        </p:txBody>
      </p:sp>
      <p:sp>
        <p:nvSpPr>
          <p:cNvPr id="3" name="Content Placeholder 2"/>
          <p:cNvSpPr>
            <a:spLocks noGrp="1"/>
          </p:cNvSpPr>
          <p:nvPr>
            <p:ph idx="1"/>
          </p:nvPr>
        </p:nvSpPr>
        <p:spPr/>
        <p:txBody>
          <a:bodyPr>
            <a:noAutofit/>
          </a:bodyPr>
          <a:lstStyle/>
          <a:p>
            <a:r>
              <a:rPr lang="en-US" sz="2200" dirty="0"/>
              <a:t>The Plateau people developed several methods for catching salmon and other fish:</a:t>
            </a:r>
          </a:p>
          <a:p>
            <a:pPr fontAlgn="base"/>
            <a:r>
              <a:rPr lang="en-US" sz="2200" dirty="0"/>
              <a:t>Normally salmon weirs (large traps) were set up in these public rivers to catch the salmon.</a:t>
            </a:r>
          </a:p>
          <a:p>
            <a:pPr fontAlgn="base"/>
            <a:r>
              <a:rPr lang="en-US" sz="2200" dirty="0"/>
              <a:t>The weirs would catch a large number of fish as they tried to swim upstream to spawn.</a:t>
            </a:r>
          </a:p>
          <a:p>
            <a:pPr fontAlgn="base"/>
            <a:r>
              <a:rPr lang="en-US" sz="2200" dirty="0"/>
              <a:t>In some areas where salmon was particularly abundant, the fish could be scooped from the water using a dip net or basket.</a:t>
            </a:r>
          </a:p>
          <a:p>
            <a:pPr fontAlgn="base"/>
            <a:r>
              <a:rPr lang="en-US" sz="2200" dirty="0"/>
              <a:t>Men also set up wooden platforms that hung out over the river and would use dip nets or spears to catch the fish</a:t>
            </a:r>
            <a:r>
              <a:rPr lang="en-US" sz="2200" dirty="0" smtClean="0"/>
              <a:t>.</a:t>
            </a:r>
            <a:endParaRPr lang="en-US" sz="2200" dirty="0"/>
          </a:p>
        </p:txBody>
      </p:sp>
    </p:spTree>
    <p:extLst>
      <p:ext uri="{BB962C8B-B14F-4D97-AF65-F5344CB8AC3E}">
        <p14:creationId xmlns:p14="http://schemas.microsoft.com/office/powerpoint/2010/main" val="20763518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Fishing on the Rivers</a:t>
            </a:r>
            <a:endParaRPr lang="en-US" dirty="0"/>
          </a:p>
        </p:txBody>
      </p:sp>
      <p:pic>
        <p:nvPicPr>
          <p:cNvPr id="12" name="Picture 11" descr="https://lh3.googleusercontent.com/AYKJGtix92U-zmn6_CUtrXXKneCL5hvSzuJvgZLtiUyVuogTLvZvyilgJ8S0AmruYdiRsXybGj7irdkOgGsItQ3Kn2v3GM_ccifHfdxUMcOrxWVgWCC3mpeK1zMhq8DhqT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96" y="2382243"/>
            <a:ext cx="5350934" cy="3552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https://lh6.googleusercontent.com/MUz9cYIp1vv_Zrb-y65DHRJWnkaGYFYoC_w9hoJf8_21Csx1Y3-4KzRBmwFB0OX1GtP8Z0OsswUfI-vcODF2mYpyItK2EIWeL3rrEANw2dVRPgzoNcSdvPoogKKbgnWMPLM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6659" y="2382243"/>
            <a:ext cx="5609095" cy="355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546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Shelter</a:t>
            </a:r>
            <a:endParaRPr lang="en-US" dirty="0"/>
          </a:p>
        </p:txBody>
      </p:sp>
      <p:sp>
        <p:nvSpPr>
          <p:cNvPr id="6" name="Content Placeholder 5"/>
          <p:cNvSpPr>
            <a:spLocks noGrp="1"/>
          </p:cNvSpPr>
          <p:nvPr>
            <p:ph idx="1"/>
          </p:nvPr>
        </p:nvSpPr>
        <p:spPr>
          <a:xfrm>
            <a:off x="1103312" y="1511054"/>
            <a:ext cx="8946541" cy="4195481"/>
          </a:xfrm>
        </p:spPr>
        <p:txBody>
          <a:bodyPr>
            <a:normAutofit/>
          </a:bodyPr>
          <a:lstStyle/>
          <a:p>
            <a:r>
              <a:rPr lang="en-US" sz="2200" dirty="0"/>
              <a:t>Plateau peoples lived in three main house types: the semi-subterranean pit house, the </a:t>
            </a:r>
            <a:r>
              <a:rPr lang="en-US" sz="2200" dirty="0" err="1"/>
              <a:t>tule</a:t>
            </a:r>
            <a:r>
              <a:rPr lang="en-US" sz="2200" dirty="0"/>
              <a:t>-mat lodge and the </a:t>
            </a:r>
            <a:r>
              <a:rPr lang="en-US" sz="2200" dirty="0">
                <a:hlinkClick r:id="rId2"/>
              </a:rPr>
              <a:t>tipi</a:t>
            </a:r>
            <a:r>
              <a:rPr lang="en-US" sz="2200" dirty="0"/>
              <a:t> — a Lakota word meaning "used for dwelling in." </a:t>
            </a:r>
            <a:endParaRPr lang="en-US" sz="2200" dirty="0" smtClean="0"/>
          </a:p>
          <a:p>
            <a:r>
              <a:rPr lang="en-US" sz="2200" dirty="0" smtClean="0"/>
              <a:t>The </a:t>
            </a:r>
            <a:r>
              <a:rPr lang="en-US" sz="2200" dirty="0"/>
              <a:t>Plateau peoples were semi-nomadic and their dwellings were constructed from portable, reusable materials</a:t>
            </a:r>
          </a:p>
        </p:txBody>
      </p:sp>
      <p:pic>
        <p:nvPicPr>
          <p:cNvPr id="5122" name="Picture 2" descr="https://lh5.googleusercontent.com/e5eXY1bSnQqsPnUdi0u2vieWPbmzD2E6EwPU608DrJkGA7xiKdP183u0p_WT8iackkvzg9rQlmRx1nBfqQ19AXq5r1C3lwaVKYaZXp94XATbuxpD3mXqytqS3xRmqogreL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6" y="3826934"/>
            <a:ext cx="2404533" cy="27480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3.googleusercontent.com/AhehvbOdWDLwkb8FTE3P-iHZNk7S5_8c_GX9s00EQ2Pl1titOAeYusPnqTzJRaybCLGof4OFz85JDuvC6Cna_kudEndkRTyVEBE6X5BvQHzZ6d9pF1HLHy7DcMGbZS4-bQ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278" y="3826934"/>
            <a:ext cx="3063386" cy="27044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5.googleusercontent.com/0jSS954ceSxcmCGbyDzPyFOwF0Eyx3jZFPk6M2SCYMyQDj1lFd6s41IjcjtnMAJvz0a-TkS0WEM0LFWFBXdIwPN18KsmPlBMNxWrhdgeaBETIhp4_9v6wHaXzunhh6d-5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409" y="3826934"/>
            <a:ext cx="4829457" cy="270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65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139</TotalTime>
  <Words>717</Words>
  <Application>Microsoft Macintosh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Wingdings 3</vt:lpstr>
      <vt:lpstr>Arial</vt:lpstr>
      <vt:lpstr>Ion</vt:lpstr>
      <vt:lpstr>Shape of the Day</vt:lpstr>
      <vt:lpstr>People of the Plateau</vt:lpstr>
      <vt:lpstr>Location</vt:lpstr>
      <vt:lpstr>Location</vt:lpstr>
      <vt:lpstr>Languages &amp; Nations</vt:lpstr>
      <vt:lpstr>Traditional Food</vt:lpstr>
      <vt:lpstr>Fishing</vt:lpstr>
      <vt:lpstr>Fishing on the Rivers</vt:lpstr>
      <vt:lpstr>Shelter</vt:lpstr>
      <vt:lpstr>Transportation</vt:lpstr>
      <vt:lpstr>Spiritual Beliefs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of the Plateau</dc:title>
  <dc:creator>Microsoft Office User</dc:creator>
  <cp:lastModifiedBy>Microsoft Office User</cp:lastModifiedBy>
  <cp:revision>11</cp:revision>
  <dcterms:created xsi:type="dcterms:W3CDTF">2016-03-08T18:45:34Z</dcterms:created>
  <dcterms:modified xsi:type="dcterms:W3CDTF">2016-03-08T21:53:15Z</dcterms:modified>
</cp:coreProperties>
</file>