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9"/>
  </p:normalViewPr>
  <p:slideViewPr>
    <p:cSldViewPr snapToGrid="0">
      <p:cViewPr varScale="1">
        <p:scale>
          <a:sx n="95" d="100"/>
          <a:sy n="95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39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24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3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5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7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7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F4B6-E2DF-4D70-85AA-6C039303149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D54F-8869-4C42-8C50-C2D95CF52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4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Potlatch in the Pacific Northwest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Studies 9</a:t>
            </a:r>
          </a:p>
          <a:p>
            <a:r>
              <a:rPr lang="en-US" dirty="0" smtClean="0"/>
              <a:t>Prince of Wales Secondary</a:t>
            </a:r>
          </a:p>
          <a:p>
            <a:r>
              <a:rPr lang="en-US" dirty="0" smtClean="0"/>
              <a:t>Ms. Underwood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9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Ceremonial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517" y="2177717"/>
            <a:ext cx="6477422" cy="44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92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Potlatch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invasion</a:t>
            </a:r>
          </a:p>
          <a:p>
            <a:pPr lvl="1"/>
            <a:r>
              <a:rPr lang="en-US" dirty="0" smtClean="0"/>
              <a:t>Disease epidemics caused huge population loss</a:t>
            </a:r>
          </a:p>
          <a:p>
            <a:pPr lvl="1"/>
            <a:r>
              <a:rPr lang="en-US" dirty="0" smtClean="0"/>
              <a:t>New commerce and goods</a:t>
            </a:r>
          </a:p>
          <a:p>
            <a:pPr lvl="1"/>
            <a:r>
              <a:rPr lang="en-US" dirty="0" smtClean="0"/>
              <a:t>Political domination</a:t>
            </a:r>
          </a:p>
          <a:p>
            <a:r>
              <a:rPr lang="en-US" dirty="0" smtClean="0"/>
              <a:t>European conflict led to peace between the tribes</a:t>
            </a:r>
          </a:p>
          <a:p>
            <a:r>
              <a:rPr lang="en-US" dirty="0" smtClean="0"/>
              <a:t>Population loss and new wealth source led to new positions, “Eagles”</a:t>
            </a:r>
          </a:p>
          <a:p>
            <a:r>
              <a:rPr lang="en-US" dirty="0" smtClean="0"/>
              <a:t>Shift from native made goods to European manufactured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 of the Potlatch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Antogonistic</a:t>
            </a:r>
            <a:r>
              <a:rPr lang="en-US" dirty="0" smtClean="0"/>
              <a:t> toward the white race” and “opposed to anything and everything advanced by the white man” – Department of Indian Affairs officials</a:t>
            </a:r>
          </a:p>
          <a:p>
            <a:r>
              <a:rPr lang="en-US" dirty="0" smtClean="0"/>
              <a:t>“I was told by the older men they might as well die as give up the Custom” – Agent R.H. </a:t>
            </a:r>
            <a:r>
              <a:rPr lang="en-US" dirty="0" err="1" smtClean="0"/>
              <a:t>Pidock</a:t>
            </a:r>
            <a:endParaRPr lang="en-US" dirty="0" smtClean="0"/>
          </a:p>
          <a:p>
            <a:r>
              <a:rPr lang="en-US" dirty="0" smtClean="0"/>
              <a:t>Banned by the Canadian government in 1885 along with the </a:t>
            </a:r>
            <a:r>
              <a:rPr lang="en-US" i="1" dirty="0" err="1" smtClean="0"/>
              <a:t>hamatsa</a:t>
            </a:r>
            <a:r>
              <a:rPr lang="en-US" dirty="0" smtClean="0"/>
              <a:t> dance</a:t>
            </a:r>
          </a:p>
          <a:p>
            <a:r>
              <a:rPr lang="en-US" dirty="0" smtClean="0"/>
              <a:t>Potlatches hidden or disguised as holiday festivals when under pressure</a:t>
            </a:r>
          </a:p>
          <a:p>
            <a:r>
              <a:rPr lang="en-US" dirty="0" smtClean="0"/>
              <a:t>Law went almost entirely unenforced; potlatch continued</a:t>
            </a:r>
          </a:p>
          <a:p>
            <a:r>
              <a:rPr lang="en-US" dirty="0" smtClean="0"/>
              <a:t>Continues on today: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32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 on the Potlatch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cited for ban of potlatch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Health concerns (two months of nightly feasting from village to village made sickness and exposure inevitable)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Women would prostitute themselves for potlatch funds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Potlatch interrupted education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Disrupted economy – natives only worked seasonally, and didn’t save or invest money but hoarded and splurged on potlatch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Kwakiutl marriage practices viewed as immoral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1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on the Kwakiutl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of the Kwakiutl before European contact was around 19,000 persons; population dropped to 2,370 in 1860s</a:t>
            </a:r>
          </a:p>
          <a:p>
            <a:r>
              <a:rPr lang="en-US" dirty="0" err="1" smtClean="0"/>
              <a:t>Numaym</a:t>
            </a:r>
            <a:r>
              <a:rPr lang="en-US" dirty="0" smtClean="0"/>
              <a:t> membership”</a:t>
            </a:r>
          </a:p>
          <a:p>
            <a:pPr lvl="1"/>
            <a:r>
              <a:rPr lang="en-US" dirty="0" smtClean="0"/>
              <a:t>75 in 1835</a:t>
            </a:r>
          </a:p>
          <a:p>
            <a:pPr lvl="1"/>
            <a:r>
              <a:rPr lang="en-US" dirty="0" smtClean="0"/>
              <a:t>15 in 1887</a:t>
            </a:r>
          </a:p>
          <a:p>
            <a:pPr lvl="1"/>
            <a:r>
              <a:rPr lang="en-US" dirty="0" smtClean="0"/>
              <a:t>10 in 1895</a:t>
            </a:r>
          </a:p>
          <a:p>
            <a:r>
              <a:rPr lang="en-US" dirty="0" smtClean="0"/>
              <a:t>“Eagles” (</a:t>
            </a:r>
            <a:r>
              <a:rPr lang="en-US" i="1" dirty="0" smtClean="0"/>
              <a:t>nouveaux riches</a:t>
            </a:r>
            <a:r>
              <a:rPr lang="en-US" dirty="0" smtClean="0"/>
              <a:t> class) received gifts at potlatch before chiefs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0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 on the Kwakiutl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Potlatch declined in 1920s (ironically after strict enforcement of potlatch ban had ended) for various reasons:</a:t>
            </a:r>
          </a:p>
          <a:p>
            <a:pPr lvl="1"/>
            <a:r>
              <a:rPr lang="en-US" dirty="0" smtClean="0"/>
              <a:t>Great Depression</a:t>
            </a:r>
          </a:p>
          <a:p>
            <a:pPr lvl="1"/>
            <a:r>
              <a:rPr lang="en-US" dirty="0" smtClean="0"/>
              <a:t>Persistence of Christian missionaries</a:t>
            </a:r>
          </a:p>
          <a:p>
            <a:pPr lvl="1"/>
            <a:r>
              <a:rPr lang="en-US" dirty="0" smtClean="0"/>
              <a:t>Lack of interest among youth</a:t>
            </a:r>
          </a:p>
          <a:p>
            <a:r>
              <a:rPr lang="en-US" dirty="0" smtClean="0"/>
              <a:t>Saw brief boom during wartime economy in 40s</a:t>
            </a:r>
          </a:p>
          <a:p>
            <a:r>
              <a:rPr lang="en-US" dirty="0" smtClean="0"/>
              <a:t>Native cultural revival moment in 60s saw reemergence of potlatch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4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Jonaitis</a:t>
            </a:r>
            <a:r>
              <a:rPr lang="en-US" dirty="0" smtClean="0"/>
              <a:t>, </a:t>
            </a:r>
            <a:r>
              <a:rPr lang="en-US" dirty="0" err="1" smtClean="0"/>
              <a:t>Aldona</a:t>
            </a:r>
            <a:r>
              <a:rPr lang="en-US" dirty="0" smtClean="0"/>
              <a:t>, Douglas Cole, Ira </a:t>
            </a:r>
            <a:r>
              <a:rPr lang="en-US" dirty="0" err="1" smtClean="0"/>
              <a:t>Jacknis</a:t>
            </a:r>
            <a:r>
              <a:rPr lang="en-US" dirty="0" smtClean="0"/>
              <a:t>, Wayne P. </a:t>
            </a:r>
            <a:r>
              <a:rPr lang="en-US" dirty="0" err="1" smtClean="0"/>
              <a:t>Suttles</a:t>
            </a:r>
            <a:r>
              <a:rPr lang="en-US" dirty="0" smtClean="0"/>
              <a:t>, and </a:t>
            </a:r>
            <a:r>
              <a:rPr lang="en-US" dirty="0" err="1" smtClean="0"/>
              <a:t>Cloria</a:t>
            </a:r>
            <a:r>
              <a:rPr lang="en-US" dirty="0" smtClean="0"/>
              <a:t> Cranmer. Webster. </a:t>
            </a:r>
            <a:r>
              <a:rPr lang="en-US" i="1" dirty="0" smtClean="0"/>
              <a:t> Chiefly Feasts: The Enduring Kwakiutl Potlach.</a:t>
            </a:r>
            <a:r>
              <a:rPr lang="en-US" dirty="0" smtClean="0"/>
              <a:t> New York: U of Washington, 1994. 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52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Kwakiutl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Located in BC</a:t>
            </a:r>
          </a:p>
          <a:p>
            <a:r>
              <a:rPr lang="en-US" dirty="0" smtClean="0"/>
              <a:t>Name for self is </a:t>
            </a:r>
            <a:r>
              <a:rPr lang="en-US" dirty="0" err="1" smtClean="0"/>
              <a:t>Kwakwaka’wakw</a:t>
            </a:r>
            <a:endParaRPr lang="en-US" dirty="0" smtClean="0"/>
          </a:p>
          <a:p>
            <a:pPr lvl="1"/>
            <a:r>
              <a:rPr lang="en-US" dirty="0" smtClean="0"/>
              <a:t>Pronounced </a:t>
            </a:r>
            <a:r>
              <a:rPr lang="en-US" dirty="0" err="1" smtClean="0"/>
              <a:t>Kwak-wak-ya-wak</a:t>
            </a:r>
            <a:endParaRPr lang="en-US" dirty="0" smtClean="0"/>
          </a:p>
          <a:p>
            <a:pPr lvl="1"/>
            <a:r>
              <a:rPr lang="en-US" dirty="0" smtClean="0"/>
              <a:t>Means “those who speak </a:t>
            </a:r>
            <a:r>
              <a:rPr lang="en-US" dirty="0" err="1" smtClean="0"/>
              <a:t>Kwakwala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7028" y="2336800"/>
            <a:ext cx="309523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11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Potlach?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institution of society</a:t>
            </a:r>
          </a:p>
          <a:p>
            <a:r>
              <a:rPr lang="en-US" dirty="0" smtClean="0"/>
              <a:t>Distribution of property as gifts (ex. feasts = sharing of food)</a:t>
            </a:r>
          </a:p>
          <a:p>
            <a:r>
              <a:rPr lang="en-US" dirty="0" smtClean="0"/>
              <a:t>Accompanied other events that represented change in status</a:t>
            </a:r>
            <a:endParaRPr lang="en-US" dirty="0"/>
          </a:p>
        </p:txBody>
      </p:sp>
      <p:pic>
        <p:nvPicPr>
          <p:cNvPr id="2050" name="Picture 2" descr="http://www.firstnations.de/img/01-3-kuhnert-2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633" y="3702323"/>
            <a:ext cx="5167788" cy="2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1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Gifts Give at Potlatch</a:t>
            </a:r>
            <a:endParaRPr lang="en-US" dirty="0"/>
          </a:p>
        </p:txBody>
      </p:sp>
      <p:pic>
        <p:nvPicPr>
          <p:cNvPr id="3074" name="Picture 2" descr="http://web2.uvcs.uvic.ca/courses/lawdemo/projects/potlatch/cole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5" y="2276549"/>
            <a:ext cx="37814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52" y="2276549"/>
            <a:ext cx="4018382" cy="311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352" y="2721891"/>
            <a:ext cx="3455676" cy="25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Potlatch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Birth, marriage, death, initiation as Winter dancer, assumption of new name or seat.</a:t>
            </a:r>
          </a:p>
          <a:p>
            <a:r>
              <a:rPr lang="en-US" dirty="0" smtClean="0"/>
              <a:t>Present claims or changes and have them recognized.</a:t>
            </a:r>
          </a:p>
          <a:p>
            <a:r>
              <a:rPr lang="en-US" dirty="0" smtClean="0"/>
              <a:t>A successful potlatch results when:</a:t>
            </a:r>
          </a:p>
          <a:p>
            <a:pPr lvl="1"/>
            <a:r>
              <a:rPr lang="en-US" dirty="0" smtClean="0"/>
              <a:t>Guests accept gifts</a:t>
            </a:r>
          </a:p>
          <a:p>
            <a:pPr lvl="1"/>
            <a:r>
              <a:rPr lang="en-US" dirty="0" smtClean="0"/>
              <a:t>Guests acknowledge claims in their speeches</a:t>
            </a:r>
          </a:p>
          <a:p>
            <a:pPr lvl="1"/>
            <a:r>
              <a:rPr lang="en-US" dirty="0" smtClean="0"/>
              <a:t>No one objects </a:t>
            </a:r>
            <a:r>
              <a:rPr lang="en-US" dirty="0" err="1" smtClean="0"/>
              <a:t>claimes</a:t>
            </a:r>
            <a:endParaRPr lang="en-US" dirty="0" smtClean="0"/>
          </a:p>
          <a:p>
            <a:pPr lvl="1"/>
            <a:r>
              <a:rPr lang="en-US" dirty="0" smtClean="0"/>
              <a:t>Guests invite hosts to subsequent potlatches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2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Potlatches held?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Potlatch is embedded in three features of the Kwakiutl culture:</a:t>
            </a:r>
          </a:p>
          <a:p>
            <a:pPr lvl="1"/>
            <a:r>
              <a:rPr lang="en-US" dirty="0" err="1" smtClean="0"/>
              <a:t>Numaym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Marriage system</a:t>
            </a:r>
          </a:p>
          <a:p>
            <a:pPr lvl="1"/>
            <a:r>
              <a:rPr lang="en-US" dirty="0" smtClean="0"/>
              <a:t>Ceremonial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7" y="2894596"/>
            <a:ext cx="5354054" cy="35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6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Numaym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Kwakwala</a:t>
            </a:r>
            <a:r>
              <a:rPr lang="en-US" dirty="0" smtClean="0"/>
              <a:t> term </a:t>
            </a:r>
            <a:r>
              <a:rPr lang="en-US" i="1" dirty="0" err="1" smtClean="0"/>
              <a:t>na’mima</a:t>
            </a:r>
            <a:r>
              <a:rPr lang="en-US" dirty="0" smtClean="0"/>
              <a:t> meaning “one kind”</a:t>
            </a:r>
          </a:p>
          <a:p>
            <a:r>
              <a:rPr lang="en-US" dirty="0" smtClean="0"/>
              <a:t>Basic social group of Kwakiutl; within and belonging to one tribe (similar to “houses” in Medieval Europe)</a:t>
            </a:r>
          </a:p>
          <a:p>
            <a:r>
              <a:rPr lang="en-US" dirty="0" smtClean="0"/>
              <a:t>Each had its own resource sites, hereditary names, and ceremonial privileges</a:t>
            </a:r>
          </a:p>
          <a:p>
            <a:r>
              <a:rPr lang="en-US" dirty="0" smtClean="0"/>
              <a:t>Also a set of ranked positions, each with its own name and certain privileges</a:t>
            </a:r>
          </a:p>
          <a:p>
            <a:r>
              <a:rPr lang="en-US" dirty="0" smtClean="0"/>
              <a:t>Most positions were hereditary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76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Marriages were political, carefully negotiated alliances; business deal</a:t>
            </a:r>
          </a:p>
          <a:p>
            <a:r>
              <a:rPr lang="en-US" dirty="0" smtClean="0"/>
              <a:t>Organized by </a:t>
            </a:r>
            <a:r>
              <a:rPr lang="en-US" dirty="0" err="1" smtClean="0"/>
              <a:t>numaym</a:t>
            </a:r>
            <a:endParaRPr lang="en-US" dirty="0" smtClean="0"/>
          </a:p>
          <a:p>
            <a:r>
              <a:rPr lang="en-US" dirty="0" smtClean="0"/>
              <a:t>With marriage comes a new set of names, clan ties, and privileges</a:t>
            </a:r>
          </a:p>
          <a:p>
            <a:r>
              <a:rPr lang="en-US" dirty="0" smtClean="0"/>
              <a:t>Multiple marriages were encouraged</a:t>
            </a:r>
          </a:p>
          <a:p>
            <a:r>
              <a:rPr lang="en-US" dirty="0" smtClean="0"/>
              <a:t>Marriages were the most important source of wealth for the potlatch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10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Ceremonial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Tseka</a:t>
            </a:r>
            <a:r>
              <a:rPr lang="en-US" dirty="0" smtClean="0"/>
              <a:t> = Winter Dance; winter is a sacred season</a:t>
            </a:r>
          </a:p>
          <a:p>
            <a:r>
              <a:rPr lang="en-US" dirty="0" smtClean="0"/>
              <a:t>Take up winter names and </a:t>
            </a:r>
            <a:r>
              <a:rPr lang="en-US" dirty="0" smtClean="0"/>
              <a:t>identify </a:t>
            </a:r>
            <a:r>
              <a:rPr lang="en-US" dirty="0" smtClean="0"/>
              <a:t>selves by role in </a:t>
            </a:r>
            <a:r>
              <a:rPr lang="en-US" dirty="0" smtClean="0"/>
              <a:t>ceremonies:</a:t>
            </a:r>
            <a:endParaRPr lang="en-US" dirty="0" smtClean="0"/>
          </a:p>
          <a:p>
            <a:pPr lvl="1"/>
            <a:r>
              <a:rPr lang="en-US" dirty="0" smtClean="0"/>
              <a:t>Seals = dancers</a:t>
            </a:r>
          </a:p>
          <a:p>
            <a:pPr lvl="1"/>
            <a:r>
              <a:rPr lang="en-US" dirty="0" smtClean="0"/>
              <a:t>Sparrows = managers</a:t>
            </a:r>
          </a:p>
          <a:p>
            <a:pPr lvl="1"/>
            <a:r>
              <a:rPr lang="en-US" dirty="0" smtClean="0"/>
              <a:t>Uninitiated persons</a:t>
            </a:r>
          </a:p>
          <a:p>
            <a:r>
              <a:rPr lang="en-US" dirty="0" smtClean="0"/>
              <a:t>Dance myth</a:t>
            </a:r>
          </a:p>
          <a:p>
            <a:r>
              <a:rPr lang="en-US" dirty="0" smtClean="0"/>
              <a:t>All performances required property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3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176</TotalTime>
  <Words>640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Trebuchet MS</vt:lpstr>
      <vt:lpstr>Arial</vt:lpstr>
      <vt:lpstr>Berlin</vt:lpstr>
      <vt:lpstr>The Potlatch in the Pacific Northwest</vt:lpstr>
      <vt:lpstr>Kwakiutl</vt:lpstr>
      <vt:lpstr>What is a Potlach?</vt:lpstr>
      <vt:lpstr>Gifts Give at Potlatch</vt:lpstr>
      <vt:lpstr>Reasons for Potlatch</vt:lpstr>
      <vt:lpstr>When are Potlatches held?</vt:lpstr>
      <vt:lpstr>Numaym System</vt:lpstr>
      <vt:lpstr>Marriage System</vt:lpstr>
      <vt:lpstr>Ceremonial System</vt:lpstr>
      <vt:lpstr>Winter Ceremonial</vt:lpstr>
      <vt:lpstr>Changes to Potlatch</vt:lpstr>
      <vt:lpstr>Ban of the Potlatch</vt:lpstr>
      <vt:lpstr>Additional Info on the Potlatch</vt:lpstr>
      <vt:lpstr>Additional Information on the Kwakiutl</vt:lpstr>
      <vt:lpstr>Additional information on the Kwakiutl</vt:lpstr>
      <vt:lpstr>Sources</vt:lpstr>
    </vt:vector>
  </TitlesOfParts>
  <Company>Vancouver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Underwood</dc:creator>
  <cp:lastModifiedBy>Microsoft Office User</cp:lastModifiedBy>
  <cp:revision>26</cp:revision>
  <dcterms:created xsi:type="dcterms:W3CDTF">2016-02-29T19:00:59Z</dcterms:created>
  <dcterms:modified xsi:type="dcterms:W3CDTF">2016-02-29T23:08:41Z</dcterms:modified>
</cp:coreProperties>
</file>