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53"/>
  </p:notesMasterIdLst>
  <p:sldIdLst>
    <p:sldId id="256" r:id="rId2"/>
    <p:sldId id="257" r:id="rId3"/>
    <p:sldId id="258" r:id="rId4"/>
    <p:sldId id="261" r:id="rId5"/>
    <p:sldId id="262" r:id="rId6"/>
    <p:sldId id="259" r:id="rId7"/>
    <p:sldId id="260"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36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4DB0AD-FCE7-4B5E-8F23-6279BF7B6319}" type="datetimeFigureOut">
              <a:rPr lang="en-CA" smtClean="0"/>
              <a:t>04/06/2012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2B3953-782F-4AC7-A206-7DD9DC3FBA73}" type="slidenum">
              <a:rPr lang="en-CA" smtClean="0"/>
              <a:t>‹#›</a:t>
            </a:fld>
            <a:endParaRPr lang="en-CA"/>
          </a:p>
        </p:txBody>
      </p:sp>
    </p:spTree>
    <p:extLst>
      <p:ext uri="{BB962C8B-B14F-4D97-AF65-F5344CB8AC3E}">
        <p14:creationId xmlns:p14="http://schemas.microsoft.com/office/powerpoint/2010/main" val="24517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D2B3953-782F-4AC7-A206-7DD9DC3FBA73}" type="slidenum">
              <a:rPr lang="en-CA" smtClean="0"/>
              <a:t>44</a:t>
            </a:fld>
            <a:endParaRPr lang="en-CA"/>
          </a:p>
        </p:txBody>
      </p:sp>
    </p:spTree>
    <p:extLst>
      <p:ext uri="{BB962C8B-B14F-4D97-AF65-F5344CB8AC3E}">
        <p14:creationId xmlns:p14="http://schemas.microsoft.com/office/powerpoint/2010/main" val="4034502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757017C8-FA08-4CDC-925B-0A038F3D89E4}" type="datetimeFigureOut">
              <a:rPr lang="en-CA" smtClean="0"/>
              <a:t>04/06/2012</a:t>
            </a:fld>
            <a:endParaRPr lang="en-C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C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6E2BE05-A24A-4984-8DD4-9CECE1B50DBB}" type="slidenum">
              <a:rPr lang="en-CA" smtClean="0"/>
              <a:t>‹#›</a:t>
            </a:fld>
            <a:endParaRPr lang="en-C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transition spd="slow">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017C8-FA08-4CDC-925B-0A038F3D89E4}" type="datetimeFigureOut">
              <a:rPr lang="en-CA" smtClean="0"/>
              <a:t>04/06/2012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6E2BE05-A24A-4984-8DD4-9CECE1B50DBB}" type="slidenum">
              <a:rPr lang="en-CA" smtClean="0"/>
              <a:t>‹#›</a:t>
            </a:fld>
            <a:endParaRPr lang="en-C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017C8-FA08-4CDC-925B-0A038F3D89E4}" type="datetimeFigureOut">
              <a:rPr lang="en-CA" smtClean="0"/>
              <a:t>04/06/2012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6E2BE05-A24A-4984-8DD4-9CECE1B50DBB}" type="slidenum">
              <a:rPr lang="en-CA" smtClean="0"/>
              <a:t>‹#›</a:t>
            </a:fld>
            <a:endParaRPr lang="en-C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017C8-FA08-4CDC-925B-0A038F3D89E4}" type="datetimeFigureOut">
              <a:rPr lang="en-CA" smtClean="0"/>
              <a:t>04/06/2012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6E2BE05-A24A-4984-8DD4-9CECE1B50DBB}" type="slidenum">
              <a:rPr lang="en-CA" smtClean="0"/>
              <a:t>‹#›</a:t>
            </a:fld>
            <a:endParaRPr lang="en-CA"/>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transition spd="slow">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7017C8-FA08-4CDC-925B-0A038F3D89E4}" type="datetimeFigureOut">
              <a:rPr lang="en-CA" smtClean="0"/>
              <a:t>04/06/2012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6E2BE05-A24A-4984-8DD4-9CECE1B50DBB}"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transition spd="slow">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57017C8-FA08-4CDC-925B-0A038F3D89E4}" type="datetimeFigureOut">
              <a:rPr lang="en-CA" smtClean="0"/>
              <a:t>04/06/2012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6E2BE05-A24A-4984-8DD4-9CECE1B50DBB}" type="slidenum">
              <a:rPr lang="en-CA" smtClean="0"/>
              <a:t>‹#›</a:t>
            </a:fld>
            <a:endParaRPr lang="en-CA"/>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7017C8-FA08-4CDC-925B-0A038F3D89E4}" type="datetimeFigureOut">
              <a:rPr lang="en-CA" smtClean="0"/>
              <a:t>04/06/2012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6E2BE05-A24A-4984-8DD4-9CECE1B50DBB}" type="slidenum">
              <a:rPr lang="en-CA" smtClean="0"/>
              <a:t>‹#›</a:t>
            </a:fld>
            <a:endParaRPr lang="en-C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7017C8-FA08-4CDC-925B-0A038F3D89E4}" type="datetimeFigureOut">
              <a:rPr lang="en-CA" smtClean="0"/>
              <a:t>04/06/2012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6E2BE05-A24A-4984-8DD4-9CECE1B50DBB}" type="slidenum">
              <a:rPr lang="en-CA" smtClean="0"/>
              <a:t>‹#›</a:t>
            </a:fld>
            <a:endParaRPr lang="en-C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017C8-FA08-4CDC-925B-0A038F3D89E4}" type="datetimeFigureOut">
              <a:rPr lang="en-CA" smtClean="0"/>
              <a:t>04/06/2012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6E2BE05-A24A-4984-8DD4-9CECE1B50DBB}" type="slidenum">
              <a:rPr lang="en-CA" smtClean="0"/>
              <a:t>‹#›</a:t>
            </a:fld>
            <a:endParaRPr lang="en-CA"/>
          </a:p>
        </p:txBody>
      </p:sp>
    </p:spTree>
  </p:cSld>
  <p:clrMapOvr>
    <a:masterClrMapping/>
  </p:clrMapOvr>
  <p:transition spd="slow">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017C8-FA08-4CDC-925B-0A038F3D89E4}" type="datetimeFigureOut">
              <a:rPr lang="en-CA" smtClean="0"/>
              <a:t>04/06/2012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6E2BE05-A24A-4984-8DD4-9CECE1B50DBB}" type="slidenum">
              <a:rPr lang="en-CA" smtClean="0"/>
              <a:t>‹#›</a:t>
            </a:fld>
            <a:endParaRPr lang="en-CA"/>
          </a:p>
        </p:txBody>
      </p:sp>
    </p:spTree>
  </p:cSld>
  <p:clrMapOvr>
    <a:masterClrMapping/>
  </p:clrMapOvr>
  <p:transition spd="slow">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017C8-FA08-4CDC-925B-0A038F3D89E4}" type="datetimeFigureOut">
              <a:rPr lang="en-CA" smtClean="0"/>
              <a:t>04/06/2012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6E2BE05-A24A-4984-8DD4-9CECE1B50DBB}" type="slidenum">
              <a:rPr lang="en-CA" smtClean="0"/>
              <a:t>‹#›</a:t>
            </a:fld>
            <a:endParaRPr lang="en-CA"/>
          </a:p>
        </p:txBody>
      </p:sp>
    </p:spTree>
  </p:cSld>
  <p:clrMapOvr>
    <a:masterClrMapping/>
  </p:clrMapOvr>
  <p:transition spd="slow">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757017C8-FA08-4CDC-925B-0A038F3D89E4}" type="datetimeFigureOut">
              <a:rPr lang="en-CA" smtClean="0"/>
              <a:t>04/06/2012</a:t>
            </a:fld>
            <a:endParaRPr lang="en-C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C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36E2BE05-A24A-4984-8DD4-9CECE1B50DBB}"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spd="slow">
    <p:cover dir="d"/>
  </p:transition>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8.wmf"/><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http://www.americanrevwar.homestead.com/files/stamp3.gif" TargetMode="External"/><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http://www.wwsm.co.uk/potteryshop/01205-NSA.jpg" TargetMode="Externa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bostonmassacre2.jpg"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back.numachi.com:8000/dtrad/midi/REVTEA.midi"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boston_tea_party3.jpg"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American Revolution</a:t>
            </a:r>
            <a:endParaRPr lang="en-CA" dirty="0"/>
          </a:p>
        </p:txBody>
      </p:sp>
      <p:sp>
        <p:nvSpPr>
          <p:cNvPr id="3" name="Subtitle 2"/>
          <p:cNvSpPr>
            <a:spLocks noGrp="1"/>
          </p:cNvSpPr>
          <p:nvPr>
            <p:ph type="subTitle" idx="1"/>
          </p:nvPr>
        </p:nvSpPr>
        <p:spPr/>
        <p:txBody>
          <a:bodyPr>
            <a:normAutofit/>
          </a:bodyPr>
          <a:lstStyle/>
          <a:p>
            <a:r>
              <a:rPr lang="en-US" dirty="0" smtClean="0"/>
              <a:t>Social Studies 9</a:t>
            </a:r>
          </a:p>
          <a:p>
            <a:r>
              <a:rPr lang="en-US" dirty="0" smtClean="0"/>
              <a:t>Ms. Underwood</a:t>
            </a:r>
            <a:endParaRPr lang="en-CA" dirty="0"/>
          </a:p>
        </p:txBody>
      </p:sp>
    </p:spTree>
    <p:extLst>
      <p:ext uri="{BB962C8B-B14F-4D97-AF65-F5344CB8AC3E}">
        <p14:creationId xmlns:p14="http://schemas.microsoft.com/office/powerpoint/2010/main" val="2843392144"/>
      </p:ext>
    </p:extLst>
  </p:cSld>
  <p:clrMapOvr>
    <a:masterClrMapping/>
  </p:clrMapOvr>
  <p:transition spd="slow">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C:\Documents and Settings\sunderwood\Local Settings\Temporary Internet Files\Content.IE5\NG0AWYD4\MC90009132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79512" y="456616"/>
            <a:ext cx="1207952" cy="138820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normAutofit fontScale="92500" lnSpcReduction="10000"/>
          </a:bodyPr>
          <a:lstStyle/>
          <a:p>
            <a:pPr marL="0" indent="0" algn="ctr" hangingPunct="0">
              <a:buNone/>
            </a:pPr>
            <a:r>
              <a:rPr lang="en-CA" b="1" dirty="0"/>
              <a:t> </a:t>
            </a:r>
            <a:r>
              <a:rPr lang="en-CA" b="1" dirty="0" smtClean="0"/>
              <a:t>It </a:t>
            </a:r>
            <a:r>
              <a:rPr lang="en-CA" b="1" dirty="0"/>
              <a:t>was a quiet night. Henry Adams was working in his small </a:t>
            </a:r>
            <a:r>
              <a:rPr lang="en-CA" b="1" dirty="0" smtClean="0"/>
              <a:t>cooper’s shop </a:t>
            </a:r>
            <a:r>
              <a:rPr lang="en-CA" b="1" dirty="0"/>
              <a:t>by himself (a maker or repair of casks and barrels</a:t>
            </a:r>
            <a:r>
              <a:rPr lang="en-CA" b="1" dirty="0" smtClean="0"/>
              <a:t>). </a:t>
            </a:r>
            <a:r>
              <a:rPr lang="en-CA" b="1" dirty="0"/>
              <a:t>Suddenly, there was a bang on the door. Mr. Adams opened the door to find two British officials. They pushed past him and started searching through his shop. They pushed over barrels and broke a small stool. </a:t>
            </a:r>
          </a:p>
          <a:p>
            <a:pPr marL="0" indent="0" algn="ctr" hangingPunct="0">
              <a:buNone/>
            </a:pPr>
            <a:endParaRPr lang="en-CA" sz="1300" dirty="0"/>
          </a:p>
          <a:p>
            <a:pPr marL="0" indent="0" algn="ctr" hangingPunct="0">
              <a:buNone/>
            </a:pPr>
            <a:r>
              <a:rPr lang="en-CA" b="1" dirty="0"/>
              <a:t>Mr. Adams tried to protest but they told him angrily to be quiet. They announced they were searching for smuggled goods. After a few more minutes of rummaging through his shop, they stormed out, slamming the door behind them</a:t>
            </a:r>
            <a:r>
              <a:rPr lang="en-CA" b="1" dirty="0" smtClean="0"/>
              <a:t>.</a:t>
            </a:r>
            <a:endParaRPr lang="en-CA" dirty="0"/>
          </a:p>
        </p:txBody>
      </p:sp>
      <p:sp>
        <p:nvSpPr>
          <p:cNvPr id="3" name="Title 2"/>
          <p:cNvSpPr>
            <a:spLocks noGrp="1"/>
          </p:cNvSpPr>
          <p:nvPr>
            <p:ph type="title"/>
          </p:nvPr>
        </p:nvSpPr>
        <p:spPr/>
        <p:txBody>
          <a:bodyPr/>
          <a:lstStyle/>
          <a:p>
            <a:r>
              <a:rPr lang="en-US" dirty="0" smtClean="0"/>
              <a:t>What Happened Here?</a:t>
            </a:r>
            <a:endParaRPr lang="en-CA" dirty="0"/>
          </a:p>
        </p:txBody>
      </p:sp>
      <p:pic>
        <p:nvPicPr>
          <p:cNvPr id="5127" name="Picture 7" descr="C:\Documents and Settings\sunderwood\Local Settings\Temporary Internet Files\Content.IE5\MLIR3C4B\MC90014942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048928" y="5187267"/>
            <a:ext cx="975598" cy="1484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94144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80">
                                          <p:stCondLst>
                                            <p:cond delay="0"/>
                                          </p:stCondLst>
                                        </p:cTn>
                                        <p:tgtEl>
                                          <p:spTgt spid="2">
                                            <p:txEl>
                                              <p:pRg st="2" end="2"/>
                                            </p:txEl>
                                          </p:spTgt>
                                        </p:tgtEl>
                                      </p:cBhvr>
                                    </p:animEffect>
                                    <p:anim calcmode="lin" valueType="num">
                                      <p:cBhvr>
                                        <p:cTn id="2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xEl>
                                              <p:pRg st="2" end="2"/>
                                            </p:txEl>
                                          </p:spTgt>
                                        </p:tgtEl>
                                      </p:cBhvr>
                                      <p:to x="100000" y="60000"/>
                                    </p:animScale>
                                    <p:animScale>
                                      <p:cBhvr>
                                        <p:cTn id="30" dur="166" decel="50000">
                                          <p:stCondLst>
                                            <p:cond delay="676"/>
                                          </p:stCondLst>
                                        </p:cTn>
                                        <p:tgtEl>
                                          <p:spTgt spid="2">
                                            <p:txEl>
                                              <p:pRg st="2" end="2"/>
                                            </p:txEl>
                                          </p:spTgt>
                                        </p:tgtEl>
                                      </p:cBhvr>
                                      <p:to x="100000" y="100000"/>
                                    </p:animScale>
                                    <p:animScale>
                                      <p:cBhvr>
                                        <p:cTn id="31" dur="26">
                                          <p:stCondLst>
                                            <p:cond delay="1312"/>
                                          </p:stCondLst>
                                        </p:cTn>
                                        <p:tgtEl>
                                          <p:spTgt spid="2">
                                            <p:txEl>
                                              <p:pRg st="2" end="2"/>
                                            </p:txEl>
                                          </p:spTgt>
                                        </p:tgtEl>
                                      </p:cBhvr>
                                      <p:to x="100000" y="80000"/>
                                    </p:animScale>
                                    <p:animScale>
                                      <p:cBhvr>
                                        <p:cTn id="32" dur="166" decel="50000">
                                          <p:stCondLst>
                                            <p:cond delay="1338"/>
                                          </p:stCondLst>
                                        </p:cTn>
                                        <p:tgtEl>
                                          <p:spTgt spid="2">
                                            <p:txEl>
                                              <p:pRg st="2" end="2"/>
                                            </p:txEl>
                                          </p:spTgt>
                                        </p:tgtEl>
                                      </p:cBhvr>
                                      <p:to x="100000" y="100000"/>
                                    </p:animScale>
                                    <p:animScale>
                                      <p:cBhvr>
                                        <p:cTn id="33" dur="26">
                                          <p:stCondLst>
                                            <p:cond delay="1642"/>
                                          </p:stCondLst>
                                        </p:cTn>
                                        <p:tgtEl>
                                          <p:spTgt spid="2">
                                            <p:txEl>
                                              <p:pRg st="2" end="2"/>
                                            </p:txEl>
                                          </p:spTgt>
                                        </p:tgtEl>
                                      </p:cBhvr>
                                      <p:to x="100000" y="90000"/>
                                    </p:animScale>
                                    <p:animScale>
                                      <p:cBhvr>
                                        <p:cTn id="34" dur="166" decel="50000">
                                          <p:stCondLst>
                                            <p:cond delay="1668"/>
                                          </p:stCondLst>
                                        </p:cTn>
                                        <p:tgtEl>
                                          <p:spTgt spid="2">
                                            <p:txEl>
                                              <p:pRg st="2" end="2"/>
                                            </p:txEl>
                                          </p:spTgt>
                                        </p:tgtEl>
                                      </p:cBhvr>
                                      <p:to x="100000" y="100000"/>
                                    </p:animScale>
                                    <p:animScale>
                                      <p:cBhvr>
                                        <p:cTn id="35" dur="26">
                                          <p:stCondLst>
                                            <p:cond delay="1808"/>
                                          </p:stCondLst>
                                        </p:cTn>
                                        <p:tgtEl>
                                          <p:spTgt spid="2">
                                            <p:txEl>
                                              <p:pRg st="2" end="2"/>
                                            </p:txEl>
                                          </p:spTgt>
                                        </p:tgtEl>
                                      </p:cBhvr>
                                      <p:to x="100000" y="95000"/>
                                    </p:animScale>
                                    <p:animScale>
                                      <p:cBhvr>
                                        <p:cTn id="36" dur="166" decel="50000">
                                          <p:stCondLst>
                                            <p:cond delay="1834"/>
                                          </p:stCondLst>
                                        </p:cTn>
                                        <p:tgtEl>
                                          <p:spTgt spid="2">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were the British officials looking for?</a:t>
            </a:r>
          </a:p>
          <a:p>
            <a:r>
              <a:rPr lang="en-US" dirty="0" smtClean="0"/>
              <a:t>Why do you think that they chose Mr. Adams’ shop to search?</a:t>
            </a:r>
          </a:p>
          <a:p>
            <a:r>
              <a:rPr lang="en-US" dirty="0" smtClean="0"/>
              <a:t>How did they treat Mr. Adams?</a:t>
            </a:r>
          </a:p>
          <a:p>
            <a:r>
              <a:rPr lang="en-US" dirty="0" smtClean="0"/>
              <a:t>Do you think that they had the right to search his shop? Why or why not?</a:t>
            </a:r>
          </a:p>
          <a:p>
            <a:r>
              <a:rPr lang="en-US" dirty="0" smtClean="0"/>
              <a:t>Could a similar incident take place today? Why or why not?</a:t>
            </a:r>
          </a:p>
          <a:p>
            <a:endParaRPr lang="en-CA" dirty="0"/>
          </a:p>
        </p:txBody>
      </p:sp>
      <p:sp>
        <p:nvSpPr>
          <p:cNvPr id="3" name="Title 2"/>
          <p:cNvSpPr>
            <a:spLocks noGrp="1"/>
          </p:cNvSpPr>
          <p:nvPr>
            <p:ph type="title"/>
          </p:nvPr>
        </p:nvSpPr>
        <p:spPr/>
        <p:txBody>
          <a:bodyPr/>
          <a:lstStyle/>
          <a:p>
            <a:r>
              <a:rPr lang="en-US" dirty="0" smtClean="0"/>
              <a:t>What Happened?</a:t>
            </a:r>
            <a:endParaRPr lang="en-CA" dirty="0"/>
          </a:p>
        </p:txBody>
      </p:sp>
      <p:pic>
        <p:nvPicPr>
          <p:cNvPr id="10245" name="Picture 5" descr="C:\Documents and Settings\sunderwood\Local Settings\Temporary Internet Files\Content.IE5\KHWQK9R3\MC9000144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5136608"/>
            <a:ext cx="1631294" cy="151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54332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p:cTn id="39"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event described was similar to those that actually happened in the colonies in the 1760s</a:t>
            </a:r>
          </a:p>
          <a:p>
            <a:r>
              <a:rPr lang="en-US" dirty="0" smtClean="0"/>
              <a:t>In order to crack down on smuggling, the British government gave authorities “Writs of Assistance” which were search warrants that allowed an official to search for smuggled goods without any evidence.</a:t>
            </a:r>
          </a:p>
          <a:p>
            <a:r>
              <a:rPr lang="en-US" dirty="0" smtClean="0"/>
              <a:t>Is this different today?</a:t>
            </a:r>
          </a:p>
          <a:p>
            <a:pPr lvl="1"/>
            <a:r>
              <a:rPr lang="en-US" dirty="0" smtClean="0"/>
              <a:t>Authorities must have reason to search</a:t>
            </a:r>
          </a:p>
          <a:p>
            <a:pPr lvl="1"/>
            <a:r>
              <a:rPr lang="en-US" dirty="0" smtClean="0"/>
              <a:t>Protected in the Charter of Rights and Freedoms</a:t>
            </a:r>
            <a:endParaRPr lang="en-CA" dirty="0"/>
          </a:p>
        </p:txBody>
      </p:sp>
      <p:sp>
        <p:nvSpPr>
          <p:cNvPr id="3" name="Title 2"/>
          <p:cNvSpPr>
            <a:spLocks noGrp="1"/>
          </p:cNvSpPr>
          <p:nvPr>
            <p:ph type="title"/>
          </p:nvPr>
        </p:nvSpPr>
        <p:spPr/>
        <p:txBody>
          <a:bodyPr/>
          <a:lstStyle/>
          <a:p>
            <a:r>
              <a:rPr lang="en-US" dirty="0" smtClean="0"/>
              <a:t>The Case for Rights</a:t>
            </a:r>
            <a:endParaRPr lang="en-CA" dirty="0"/>
          </a:p>
        </p:txBody>
      </p:sp>
      <p:pic>
        <p:nvPicPr>
          <p:cNvPr id="11266" name="Picture 2" descr="C:\Documents and Settings\sunderwood\Local Settings\Temporary Internet Files\Content.IE5\NG0AWYD4\MC90043982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5558408"/>
            <a:ext cx="1299592" cy="1299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48001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2">
                                            <p:txEl>
                                              <p:pRg st="0" end="0"/>
                                            </p:txEl>
                                          </p:spTgt>
                                        </p:tgtEl>
                                        <p:attrNameLst>
                                          <p:attrName>style.color</p:attrName>
                                        </p:attrNameLst>
                                      </p:cBhvr>
                                      <p:to>
                                        <a:schemeClr val="bg1"/>
                                      </p:to>
                                    </p:animClr>
                                    <p:animClr clrSpc="rgb" dir="cw">
                                      <p:cBhvr>
                                        <p:cTn id="7" dur="250" autoRev="1" fill="remove"/>
                                        <p:tgtEl>
                                          <p:spTgt spid="2">
                                            <p:txEl>
                                              <p:pRg st="0" end="0"/>
                                            </p:txEl>
                                          </p:spTgt>
                                        </p:tgtEl>
                                        <p:attrNameLst>
                                          <p:attrName>fillcolor</p:attrName>
                                        </p:attrNameLst>
                                      </p:cBhvr>
                                      <p:to>
                                        <a:schemeClr val="bg1"/>
                                      </p:to>
                                    </p:animClr>
                                    <p:set>
                                      <p:cBhvr>
                                        <p:cTn id="8" dur="250" autoRev="1" fill="remove"/>
                                        <p:tgtEl>
                                          <p:spTgt spid="2">
                                            <p:txEl>
                                              <p:pRg st="0" end="0"/>
                                            </p:txEl>
                                          </p:spTgt>
                                        </p:tgtEl>
                                        <p:attrNameLst>
                                          <p:attrName>fill.type</p:attrName>
                                        </p:attrNameLst>
                                      </p:cBhvr>
                                      <p:to>
                                        <p:strVal val="solid"/>
                                      </p:to>
                                    </p:set>
                                    <p:set>
                                      <p:cBhvr>
                                        <p:cTn id="9" dur="250" autoRev="1" fill="remove"/>
                                        <p:tgtEl>
                                          <p:spTgt spid="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2">
                                            <p:txEl>
                                              <p:pRg st="1" end="1"/>
                                            </p:txEl>
                                          </p:spTgt>
                                        </p:tgtEl>
                                        <p:attrNameLst>
                                          <p:attrName>style.color</p:attrName>
                                        </p:attrNameLst>
                                      </p:cBhvr>
                                      <p:to>
                                        <a:schemeClr val="bg1"/>
                                      </p:to>
                                    </p:animClr>
                                    <p:animClr clrSpc="rgb" dir="cw">
                                      <p:cBhvr>
                                        <p:cTn id="14" dur="250" autoRev="1" fill="remove"/>
                                        <p:tgtEl>
                                          <p:spTgt spid="2">
                                            <p:txEl>
                                              <p:pRg st="1" end="1"/>
                                            </p:txEl>
                                          </p:spTgt>
                                        </p:tgtEl>
                                        <p:attrNameLst>
                                          <p:attrName>fillcolor</p:attrName>
                                        </p:attrNameLst>
                                      </p:cBhvr>
                                      <p:to>
                                        <a:schemeClr val="bg1"/>
                                      </p:to>
                                    </p:animClr>
                                    <p:set>
                                      <p:cBhvr>
                                        <p:cTn id="15" dur="250" autoRev="1" fill="remove"/>
                                        <p:tgtEl>
                                          <p:spTgt spid="2">
                                            <p:txEl>
                                              <p:pRg st="1" end="1"/>
                                            </p:txEl>
                                          </p:spTgt>
                                        </p:tgtEl>
                                        <p:attrNameLst>
                                          <p:attrName>fill.type</p:attrName>
                                        </p:attrNameLst>
                                      </p:cBhvr>
                                      <p:to>
                                        <p:strVal val="solid"/>
                                      </p:to>
                                    </p:set>
                                    <p:set>
                                      <p:cBhvr>
                                        <p:cTn id="16" dur="250" autoRev="1" fill="remove"/>
                                        <p:tgtEl>
                                          <p:spTgt spid="2">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nodeType="clickEffect">
                                  <p:stCondLst>
                                    <p:cond delay="0"/>
                                  </p:stCondLst>
                                  <p:childTnLst>
                                    <p:animClr clrSpc="rgb" dir="cw">
                                      <p:cBhvr override="childStyle">
                                        <p:cTn id="20" dur="250" autoRev="1" fill="remove"/>
                                        <p:tgtEl>
                                          <p:spTgt spid="2">
                                            <p:txEl>
                                              <p:pRg st="2" end="2"/>
                                            </p:txEl>
                                          </p:spTgt>
                                        </p:tgtEl>
                                        <p:attrNameLst>
                                          <p:attrName>style.color</p:attrName>
                                        </p:attrNameLst>
                                      </p:cBhvr>
                                      <p:to>
                                        <a:schemeClr val="bg1"/>
                                      </p:to>
                                    </p:animClr>
                                    <p:animClr clrSpc="rgb" dir="cw">
                                      <p:cBhvr>
                                        <p:cTn id="21" dur="250" autoRev="1" fill="remove"/>
                                        <p:tgtEl>
                                          <p:spTgt spid="2">
                                            <p:txEl>
                                              <p:pRg st="2" end="2"/>
                                            </p:txEl>
                                          </p:spTgt>
                                        </p:tgtEl>
                                        <p:attrNameLst>
                                          <p:attrName>fillcolor</p:attrName>
                                        </p:attrNameLst>
                                      </p:cBhvr>
                                      <p:to>
                                        <a:schemeClr val="bg1"/>
                                      </p:to>
                                    </p:animClr>
                                    <p:set>
                                      <p:cBhvr>
                                        <p:cTn id="22" dur="250" autoRev="1" fill="remove"/>
                                        <p:tgtEl>
                                          <p:spTgt spid="2">
                                            <p:txEl>
                                              <p:pRg st="2" end="2"/>
                                            </p:txEl>
                                          </p:spTgt>
                                        </p:tgtEl>
                                        <p:attrNameLst>
                                          <p:attrName>fill.type</p:attrName>
                                        </p:attrNameLst>
                                      </p:cBhvr>
                                      <p:to>
                                        <p:strVal val="solid"/>
                                      </p:to>
                                    </p:set>
                                    <p:set>
                                      <p:cBhvr>
                                        <p:cTn id="23" dur="250" autoRev="1" fill="remove"/>
                                        <p:tgtEl>
                                          <p:spTgt spid="2">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nodeType="clickEffect">
                                  <p:stCondLst>
                                    <p:cond delay="0"/>
                                  </p:stCondLst>
                                  <p:childTnLst>
                                    <p:animClr clrSpc="rgb" dir="cw">
                                      <p:cBhvr override="childStyle">
                                        <p:cTn id="27" dur="250" autoRev="1" fill="remove"/>
                                        <p:tgtEl>
                                          <p:spTgt spid="2">
                                            <p:txEl>
                                              <p:pRg st="3" end="3"/>
                                            </p:txEl>
                                          </p:spTgt>
                                        </p:tgtEl>
                                        <p:attrNameLst>
                                          <p:attrName>style.color</p:attrName>
                                        </p:attrNameLst>
                                      </p:cBhvr>
                                      <p:to>
                                        <a:schemeClr val="bg1"/>
                                      </p:to>
                                    </p:animClr>
                                    <p:animClr clrSpc="rgb" dir="cw">
                                      <p:cBhvr>
                                        <p:cTn id="28" dur="250" autoRev="1" fill="remove"/>
                                        <p:tgtEl>
                                          <p:spTgt spid="2">
                                            <p:txEl>
                                              <p:pRg st="3" end="3"/>
                                            </p:txEl>
                                          </p:spTgt>
                                        </p:tgtEl>
                                        <p:attrNameLst>
                                          <p:attrName>fillcolor</p:attrName>
                                        </p:attrNameLst>
                                      </p:cBhvr>
                                      <p:to>
                                        <a:schemeClr val="bg1"/>
                                      </p:to>
                                    </p:animClr>
                                    <p:set>
                                      <p:cBhvr>
                                        <p:cTn id="29" dur="250" autoRev="1" fill="remove"/>
                                        <p:tgtEl>
                                          <p:spTgt spid="2">
                                            <p:txEl>
                                              <p:pRg st="3" end="3"/>
                                            </p:txEl>
                                          </p:spTgt>
                                        </p:tgtEl>
                                        <p:attrNameLst>
                                          <p:attrName>fill.type</p:attrName>
                                        </p:attrNameLst>
                                      </p:cBhvr>
                                      <p:to>
                                        <p:strVal val="solid"/>
                                      </p:to>
                                    </p:set>
                                    <p:set>
                                      <p:cBhvr>
                                        <p:cTn id="30" dur="250" autoRev="1" fill="remove"/>
                                        <p:tgtEl>
                                          <p:spTgt spid="2">
                                            <p:txEl>
                                              <p:pRg st="3" end="3"/>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7" presetClass="emph" presetSubtype="0" fill="remove" nodeType="clickEffect">
                                  <p:stCondLst>
                                    <p:cond delay="0"/>
                                  </p:stCondLst>
                                  <p:childTnLst>
                                    <p:animClr clrSpc="rgb" dir="cw">
                                      <p:cBhvr override="childStyle">
                                        <p:cTn id="34" dur="250" autoRev="1" fill="remove"/>
                                        <p:tgtEl>
                                          <p:spTgt spid="2">
                                            <p:txEl>
                                              <p:pRg st="4" end="4"/>
                                            </p:txEl>
                                          </p:spTgt>
                                        </p:tgtEl>
                                        <p:attrNameLst>
                                          <p:attrName>style.color</p:attrName>
                                        </p:attrNameLst>
                                      </p:cBhvr>
                                      <p:to>
                                        <a:schemeClr val="bg1"/>
                                      </p:to>
                                    </p:animClr>
                                    <p:animClr clrSpc="rgb" dir="cw">
                                      <p:cBhvr>
                                        <p:cTn id="35" dur="250" autoRev="1" fill="remove"/>
                                        <p:tgtEl>
                                          <p:spTgt spid="2">
                                            <p:txEl>
                                              <p:pRg st="4" end="4"/>
                                            </p:txEl>
                                          </p:spTgt>
                                        </p:tgtEl>
                                        <p:attrNameLst>
                                          <p:attrName>fillcolor</p:attrName>
                                        </p:attrNameLst>
                                      </p:cBhvr>
                                      <p:to>
                                        <a:schemeClr val="bg1"/>
                                      </p:to>
                                    </p:animClr>
                                    <p:set>
                                      <p:cBhvr>
                                        <p:cTn id="36" dur="250" autoRev="1" fill="remove"/>
                                        <p:tgtEl>
                                          <p:spTgt spid="2">
                                            <p:txEl>
                                              <p:pRg st="4" end="4"/>
                                            </p:txEl>
                                          </p:spTgt>
                                        </p:tgtEl>
                                        <p:attrNameLst>
                                          <p:attrName>fill.type</p:attrName>
                                        </p:attrNameLst>
                                      </p:cBhvr>
                                      <p:to>
                                        <p:strVal val="solid"/>
                                      </p:to>
                                    </p:set>
                                    <p:set>
                                      <p:cBhvr>
                                        <p:cTn id="37" dur="250" autoRev="1" fill="remove"/>
                                        <p:tgtEl>
                                          <p:spTgt spid="2">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After the signing of the Treaty of Paris, Britain decided to get more aggressive in raising money by taxing the colonies.</a:t>
            </a:r>
          </a:p>
          <a:p>
            <a:r>
              <a:rPr lang="en-US" dirty="0" smtClean="0"/>
              <a:t>In 1764, Parliament passed the Sugar Act</a:t>
            </a:r>
          </a:p>
          <a:p>
            <a:pPr lvl="1"/>
            <a:r>
              <a:rPr lang="en-US" dirty="0" smtClean="0"/>
              <a:t>Why was it passed?</a:t>
            </a:r>
          </a:p>
          <a:p>
            <a:pPr lvl="2"/>
            <a:r>
              <a:rPr lang="en-US" b="1" i="1" dirty="0"/>
              <a:t>Britain was in debt following the French and Indian War and wanted to raise money by taxing the colonies</a:t>
            </a:r>
            <a:r>
              <a:rPr lang="en-US" b="1" i="1" dirty="0" smtClean="0"/>
              <a:t>.</a:t>
            </a:r>
            <a:endParaRPr lang="en-US" b="1" i="1" dirty="0"/>
          </a:p>
          <a:p>
            <a:pPr lvl="1"/>
            <a:r>
              <a:rPr lang="en-US" dirty="0" smtClean="0"/>
              <a:t>What did it do?</a:t>
            </a:r>
          </a:p>
          <a:p>
            <a:pPr lvl="2"/>
            <a:r>
              <a:rPr lang="en-US" b="1" i="1" dirty="0"/>
              <a:t>Put a tax on sugar and a few other items imported into the colonies</a:t>
            </a:r>
            <a:r>
              <a:rPr lang="en-US" b="1" i="1" dirty="0" smtClean="0"/>
              <a:t>.</a:t>
            </a:r>
          </a:p>
          <a:p>
            <a:pPr lvl="1"/>
            <a:r>
              <a:rPr lang="en-US" dirty="0" smtClean="0"/>
              <a:t>How did the colonists react?</a:t>
            </a:r>
          </a:p>
          <a:p>
            <a:pPr lvl="2"/>
            <a:r>
              <a:rPr lang="en-US" b="1" i="1" dirty="0"/>
              <a:t>The colonists protested the Act in mainly peaceful ways, saying it was unfair.</a:t>
            </a:r>
            <a:endParaRPr lang="en-CA" dirty="0" smtClean="0"/>
          </a:p>
        </p:txBody>
      </p:sp>
      <p:sp>
        <p:nvSpPr>
          <p:cNvPr id="3" name="Title 2"/>
          <p:cNvSpPr>
            <a:spLocks noGrp="1"/>
          </p:cNvSpPr>
          <p:nvPr>
            <p:ph type="title"/>
          </p:nvPr>
        </p:nvSpPr>
        <p:spPr/>
        <p:txBody>
          <a:bodyPr/>
          <a:lstStyle/>
          <a:p>
            <a:r>
              <a:rPr lang="en-US" dirty="0" smtClean="0"/>
              <a:t>The Sugar Act, 1764</a:t>
            </a:r>
            <a:endParaRPr lang="en-CA" dirty="0"/>
          </a:p>
        </p:txBody>
      </p:sp>
      <p:pic>
        <p:nvPicPr>
          <p:cNvPr id="6147" name="Picture 3" descr="C:\Documents and Settings\sunderwood\Local Settings\Temporary Internet Files\Content.IE5\KHWQK9R3\MP90044850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5733619"/>
            <a:ext cx="1403648" cy="935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24643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2000"/>
                                        <p:tgtEl>
                                          <p:spTgt spid="2">
                                            <p:txEl>
                                              <p:pRg st="1" end="1"/>
                                            </p:txEl>
                                          </p:spTgt>
                                        </p:tgtEl>
                                      </p:cBhvr>
                                    </p:animEffect>
                                    <p:anim calcmode="lin" valueType="num">
                                      <p:cBhvr>
                                        <p:cTn id="15"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2000"/>
                                        <p:tgtEl>
                                          <p:spTgt spid="2">
                                            <p:txEl>
                                              <p:pRg st="2" end="2"/>
                                            </p:txEl>
                                          </p:spTgt>
                                        </p:tgtEl>
                                      </p:cBhvr>
                                    </p:animEffect>
                                    <p:anim calcmode="lin" valueType="num">
                                      <p:cBhvr>
                                        <p:cTn id="22"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barn(inVertical)">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2000"/>
                                        <p:tgtEl>
                                          <p:spTgt spid="2">
                                            <p:txEl>
                                              <p:pRg st="4" end="4"/>
                                            </p:txEl>
                                          </p:spTgt>
                                        </p:tgtEl>
                                      </p:cBhvr>
                                    </p:animEffect>
                                    <p:anim calcmode="lin" valueType="num">
                                      <p:cBhvr>
                                        <p:cTn id="34" dur="20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35" dur="20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barn(inVertical)">
                                      <p:cBhvr>
                                        <p:cTn id="40" dur="500"/>
                                        <p:tgtEl>
                                          <p:spTgt spid="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fade">
                                      <p:cBhvr>
                                        <p:cTn id="45" dur="2000"/>
                                        <p:tgtEl>
                                          <p:spTgt spid="2">
                                            <p:txEl>
                                              <p:pRg st="6" end="6"/>
                                            </p:txEl>
                                          </p:spTgt>
                                        </p:tgtEl>
                                      </p:cBhvr>
                                    </p:animEffect>
                                    <p:anim calcmode="lin" valueType="num">
                                      <p:cBhvr>
                                        <p:cTn id="46" dur="2000" fill="hold"/>
                                        <p:tgtEl>
                                          <p:spTgt spid="2">
                                            <p:txEl>
                                              <p:pRg st="6" end="6"/>
                                            </p:txEl>
                                          </p:spTgt>
                                        </p:tgtEl>
                                        <p:attrNameLst>
                                          <p:attrName>ppt_w</p:attrName>
                                        </p:attrNameLst>
                                      </p:cBhvr>
                                      <p:tavLst>
                                        <p:tav tm="0" fmla="#ppt_w*sin(2.5*pi*$)">
                                          <p:val>
                                            <p:fltVal val="0"/>
                                          </p:val>
                                        </p:tav>
                                        <p:tav tm="100000">
                                          <p:val>
                                            <p:fltVal val="1"/>
                                          </p:val>
                                        </p:tav>
                                      </p:tavLst>
                                    </p:anim>
                                    <p:anim calcmode="lin" valueType="num">
                                      <p:cBhvr>
                                        <p:cTn id="47" dur="2000" fill="hold"/>
                                        <p:tgtEl>
                                          <p:spTgt spid="2">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7" end="7"/>
                                            </p:txEl>
                                          </p:spTgt>
                                        </p:tgtEl>
                                        <p:attrNameLst>
                                          <p:attrName>style.visibility</p:attrName>
                                        </p:attrNameLst>
                                      </p:cBhvr>
                                      <p:to>
                                        <p:strVal val="visible"/>
                                      </p:to>
                                    </p:set>
                                    <p:animEffect transition="in" filter="barn(inVertical)">
                                      <p:cBhvr>
                                        <p:cTn id="5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lvl="0"/>
            <a:r>
              <a:rPr lang="en-US" dirty="0"/>
              <a:t>The Sugar Act put a tax on sugar and other goods coming into the colonies from other places.</a:t>
            </a:r>
            <a:endParaRPr lang="en-CA" dirty="0"/>
          </a:p>
          <a:p>
            <a:pPr lvl="0"/>
            <a:r>
              <a:rPr lang="en-US" dirty="0"/>
              <a:t>It angered many </a:t>
            </a:r>
            <a:r>
              <a:rPr lang="en-US" dirty="0" smtClean="0"/>
              <a:t>colonists. The </a:t>
            </a:r>
            <a:r>
              <a:rPr lang="en-US" dirty="0"/>
              <a:t>colonists claimed they had no voice in deciding on this new law. </a:t>
            </a:r>
            <a:endParaRPr lang="en-CA" dirty="0"/>
          </a:p>
          <a:p>
            <a:pPr lvl="0"/>
            <a:r>
              <a:rPr lang="en-US" dirty="0" smtClean="0"/>
              <a:t>Many colonists protested </a:t>
            </a:r>
            <a:r>
              <a:rPr lang="en-US" dirty="0"/>
              <a:t>that the King and Parliament had taxed the colonists without their consent, or agreement. </a:t>
            </a:r>
            <a:endParaRPr lang="en-CA" dirty="0"/>
          </a:p>
          <a:p>
            <a:pPr lvl="0"/>
            <a:r>
              <a:rPr lang="en-US" dirty="0"/>
              <a:t>Many felt this violated their rights as British citizens.</a:t>
            </a:r>
            <a:endParaRPr lang="en-CA" dirty="0"/>
          </a:p>
          <a:p>
            <a:pPr lvl="0"/>
            <a:r>
              <a:rPr lang="en-US" dirty="0"/>
              <a:t>Some colonists sent letters of protest to Britain.</a:t>
            </a:r>
            <a:endParaRPr lang="en-CA" dirty="0"/>
          </a:p>
          <a:p>
            <a:pPr lvl="0"/>
            <a:r>
              <a:rPr lang="en-US" dirty="0"/>
              <a:t>Not all the colonists </a:t>
            </a:r>
            <a:r>
              <a:rPr lang="en-US" dirty="0" smtClean="0"/>
              <a:t>agreed. </a:t>
            </a:r>
            <a:r>
              <a:rPr lang="en-US" dirty="0"/>
              <a:t>Some felt the colonists should be grateful to the King and Parliament for helping them defeat the French.</a:t>
            </a:r>
            <a:endParaRPr lang="en-CA" dirty="0"/>
          </a:p>
          <a:p>
            <a:r>
              <a:rPr lang="en-US" dirty="0" smtClean="0"/>
              <a:t>THIS IS AN EVENT THAT LEAD TO THE AMERICAN REVOLUTION</a:t>
            </a:r>
            <a:endParaRPr lang="en-CA" dirty="0"/>
          </a:p>
        </p:txBody>
      </p:sp>
      <p:sp>
        <p:nvSpPr>
          <p:cNvPr id="3" name="Title 2"/>
          <p:cNvSpPr>
            <a:spLocks noGrp="1"/>
          </p:cNvSpPr>
          <p:nvPr>
            <p:ph type="title"/>
          </p:nvPr>
        </p:nvSpPr>
        <p:spPr/>
        <p:txBody>
          <a:bodyPr/>
          <a:lstStyle/>
          <a:p>
            <a:r>
              <a:rPr lang="en-US" dirty="0" smtClean="0"/>
              <a:t>The Sugar Act</a:t>
            </a:r>
            <a:endParaRPr lang="en-CA" dirty="0"/>
          </a:p>
        </p:txBody>
      </p:sp>
      <p:pic>
        <p:nvPicPr>
          <p:cNvPr id="7170" name="Picture 2" descr="C:\Documents and Settings\sunderwood\Local Settings\Temporary Internet Files\Content.IE5\NG0AWYD4\MC9001129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2625292" cy="1771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49875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2">
                                            <p:txEl>
                                              <p:pRg st="6" end="6"/>
                                            </p:txEl>
                                          </p:spTgt>
                                        </p:tgtEl>
                                        <p:attrNameLst>
                                          <p:attrName>r</p:attrName>
                                        </p:attrNameLst>
                                      </p:cBhvr>
                                    </p:animRot>
                                    <p:animRot by="-240000">
                                      <p:cBhvr>
                                        <p:cTn id="37" dur="200" fill="hold">
                                          <p:stCondLst>
                                            <p:cond delay="200"/>
                                          </p:stCondLst>
                                        </p:cTn>
                                        <p:tgtEl>
                                          <p:spTgt spid="2">
                                            <p:txEl>
                                              <p:pRg st="6" end="6"/>
                                            </p:txEl>
                                          </p:spTgt>
                                        </p:tgtEl>
                                        <p:attrNameLst>
                                          <p:attrName>r</p:attrName>
                                        </p:attrNameLst>
                                      </p:cBhvr>
                                    </p:animRot>
                                    <p:animRot by="240000">
                                      <p:cBhvr>
                                        <p:cTn id="38" dur="200" fill="hold">
                                          <p:stCondLst>
                                            <p:cond delay="400"/>
                                          </p:stCondLst>
                                        </p:cTn>
                                        <p:tgtEl>
                                          <p:spTgt spid="2">
                                            <p:txEl>
                                              <p:pRg st="6" end="6"/>
                                            </p:txEl>
                                          </p:spTgt>
                                        </p:tgtEl>
                                        <p:attrNameLst>
                                          <p:attrName>r</p:attrName>
                                        </p:attrNameLst>
                                      </p:cBhvr>
                                    </p:animRot>
                                    <p:animRot by="-240000">
                                      <p:cBhvr>
                                        <p:cTn id="39" dur="200" fill="hold">
                                          <p:stCondLst>
                                            <p:cond delay="600"/>
                                          </p:stCondLst>
                                        </p:cTn>
                                        <p:tgtEl>
                                          <p:spTgt spid="2">
                                            <p:txEl>
                                              <p:pRg st="6" end="6"/>
                                            </p:txEl>
                                          </p:spTgt>
                                        </p:tgtEl>
                                        <p:attrNameLst>
                                          <p:attrName>r</p:attrName>
                                        </p:attrNameLst>
                                      </p:cBhvr>
                                    </p:animRot>
                                    <p:animRot by="120000">
                                      <p:cBhvr>
                                        <p:cTn id="40" dur="200" fill="hold">
                                          <p:stCondLst>
                                            <p:cond delay="800"/>
                                          </p:stCondLst>
                                        </p:cTn>
                                        <p:tgtEl>
                                          <p:spTgt spid="2">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Samuel Adams</a:t>
            </a:r>
            <a:endParaRPr lang="en-CA" dirty="0"/>
          </a:p>
        </p:txBody>
      </p:sp>
      <p:sp>
        <p:nvSpPr>
          <p:cNvPr id="2" name="Content Placeholder 1"/>
          <p:cNvSpPr>
            <a:spLocks noGrp="1"/>
          </p:cNvSpPr>
          <p:nvPr>
            <p:ph sz="quarter" idx="13"/>
          </p:nvPr>
        </p:nvSpPr>
        <p:spPr/>
        <p:txBody>
          <a:bodyPr>
            <a:normAutofit lnSpcReduction="10000"/>
          </a:bodyPr>
          <a:lstStyle/>
          <a:p>
            <a:r>
              <a:rPr lang="en-US" dirty="0" smtClean="0"/>
              <a:t>An American statesman, political philosopher, and one of the Founding Fathers of the United States.</a:t>
            </a:r>
          </a:p>
          <a:p>
            <a:r>
              <a:rPr lang="en-US" dirty="0" smtClean="0"/>
              <a:t>Was a major figure in the fight for independence.</a:t>
            </a:r>
          </a:p>
          <a:p>
            <a:r>
              <a:rPr lang="en-US" dirty="0" smtClean="0"/>
              <a:t>Opposed taxation without representation.</a:t>
            </a:r>
          </a:p>
          <a:p>
            <a:endParaRPr lang="en-CA" dirty="0"/>
          </a:p>
        </p:txBody>
      </p:sp>
      <p:pic>
        <p:nvPicPr>
          <p:cNvPr id="1028" name="Picture 4" descr="Samuel Adams"/>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118100" y="2276872"/>
            <a:ext cx="2857500" cy="375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17004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British Parliament passed another act that angered many colonists.</a:t>
            </a:r>
          </a:p>
          <a:p>
            <a:r>
              <a:rPr lang="en-US" dirty="0" smtClean="0"/>
              <a:t>The act required colonists to quarter (provide shelter and supplies) to British soldiers.</a:t>
            </a:r>
          </a:p>
          <a:p>
            <a:r>
              <a:rPr lang="en-US" dirty="0" smtClean="0"/>
              <a:t>The act was passed as a “cost-saving” measure, as Britain had many soldiers in the colonies</a:t>
            </a:r>
            <a:endParaRPr lang="en-CA" dirty="0"/>
          </a:p>
        </p:txBody>
      </p:sp>
      <p:sp>
        <p:nvSpPr>
          <p:cNvPr id="3" name="Title 2"/>
          <p:cNvSpPr>
            <a:spLocks noGrp="1"/>
          </p:cNvSpPr>
          <p:nvPr>
            <p:ph type="title"/>
          </p:nvPr>
        </p:nvSpPr>
        <p:spPr/>
        <p:txBody>
          <a:bodyPr/>
          <a:lstStyle/>
          <a:p>
            <a:r>
              <a:rPr lang="en-US" sz="4800" dirty="0" smtClean="0"/>
              <a:t>The Quartering Act, 1765</a:t>
            </a:r>
            <a:endParaRPr lang="en-CA" sz="4800" dirty="0"/>
          </a:p>
        </p:txBody>
      </p:sp>
      <p:pic>
        <p:nvPicPr>
          <p:cNvPr id="2053" name="Picture 5" descr="C:\Documents and Settings\sunderwood\Local Settings\Temporary Internet Files\Content.IE5\4RO7FU45\MC90023164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4706475"/>
            <a:ext cx="2880320" cy="19293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Documents and Settings\sunderwood\Local Settings\Temporary Internet Files\Content.IE5\4RO7FU45\MC90014942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5355523"/>
            <a:ext cx="786341" cy="11967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Documents and Settings\sunderwood\Local Settings\Temporary Internet Files\Content.IE5\KHWQK9R3\MC90024118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4933073"/>
            <a:ext cx="1619201" cy="16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6631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hangingPunct="0">
              <a:buNone/>
            </a:pPr>
            <a:r>
              <a:rPr lang="en-US" dirty="0"/>
              <a:t>“</a:t>
            </a:r>
            <a:r>
              <a:rPr lang="en-US" b="1" dirty="0"/>
              <a:t>So it is only right and just that the colonists help to pay for the protection we are giving them. Clearly, Parliament and the King have authority over the colonies. It is in the name of that authority that we suggest new rules which will make the colonists pay taxes to the English government.”</a:t>
            </a:r>
            <a:endParaRPr lang="en-CA" dirty="0"/>
          </a:p>
          <a:p>
            <a:pPr marL="0" indent="0" algn="ctr" hangingPunct="0">
              <a:buNone/>
            </a:pPr>
            <a:endParaRPr lang="en-CA" sz="1000" dirty="0"/>
          </a:p>
          <a:p>
            <a:pPr marL="0" indent="0" algn="ctr" hangingPunct="0">
              <a:buNone/>
            </a:pPr>
            <a:r>
              <a:rPr lang="en-US" dirty="0" smtClean="0"/>
              <a:t>- </a:t>
            </a:r>
            <a:r>
              <a:rPr lang="en-US" dirty="0"/>
              <a:t>Prime Minister George Grenville </a:t>
            </a:r>
            <a:endParaRPr lang="en-CA" dirty="0"/>
          </a:p>
          <a:p>
            <a:pPr marL="0" indent="0">
              <a:buNone/>
            </a:pPr>
            <a:endParaRPr lang="en-CA" dirty="0"/>
          </a:p>
        </p:txBody>
      </p:sp>
      <p:sp>
        <p:nvSpPr>
          <p:cNvPr id="3" name="Title 2"/>
          <p:cNvSpPr>
            <a:spLocks noGrp="1"/>
          </p:cNvSpPr>
          <p:nvPr>
            <p:ph type="title"/>
          </p:nvPr>
        </p:nvSpPr>
        <p:spPr/>
        <p:txBody>
          <a:bodyPr/>
          <a:lstStyle/>
          <a:p>
            <a:r>
              <a:rPr lang="en-US" dirty="0" smtClean="0"/>
              <a:t>Under What Authority?</a:t>
            </a:r>
            <a:endParaRPr lang="en-CA" dirty="0"/>
          </a:p>
        </p:txBody>
      </p:sp>
      <p:pic>
        <p:nvPicPr>
          <p:cNvPr id="3074" name="Picture 2" descr="http://media-3.web.britannica.com/eb-media/59/1059-004-7C36D8A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5157192"/>
            <a:ext cx="1239957" cy="154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20388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80">
                                          <p:stCondLst>
                                            <p:cond delay="0"/>
                                          </p:stCondLst>
                                        </p:cTn>
                                        <p:tgtEl>
                                          <p:spTgt spid="2">
                                            <p:txEl>
                                              <p:pRg st="2" end="2"/>
                                            </p:txEl>
                                          </p:spTgt>
                                        </p:tgtEl>
                                      </p:cBhvr>
                                    </p:animEffect>
                                    <p:anim calcmode="lin" valueType="num">
                                      <p:cBhvr>
                                        <p:cTn id="2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xEl>
                                              <p:pRg st="2" end="2"/>
                                            </p:txEl>
                                          </p:spTgt>
                                        </p:tgtEl>
                                      </p:cBhvr>
                                      <p:to x="100000" y="60000"/>
                                    </p:animScale>
                                    <p:animScale>
                                      <p:cBhvr>
                                        <p:cTn id="30" dur="166" decel="50000">
                                          <p:stCondLst>
                                            <p:cond delay="676"/>
                                          </p:stCondLst>
                                        </p:cTn>
                                        <p:tgtEl>
                                          <p:spTgt spid="2">
                                            <p:txEl>
                                              <p:pRg st="2" end="2"/>
                                            </p:txEl>
                                          </p:spTgt>
                                        </p:tgtEl>
                                      </p:cBhvr>
                                      <p:to x="100000" y="100000"/>
                                    </p:animScale>
                                    <p:animScale>
                                      <p:cBhvr>
                                        <p:cTn id="31" dur="26">
                                          <p:stCondLst>
                                            <p:cond delay="1312"/>
                                          </p:stCondLst>
                                        </p:cTn>
                                        <p:tgtEl>
                                          <p:spTgt spid="2">
                                            <p:txEl>
                                              <p:pRg st="2" end="2"/>
                                            </p:txEl>
                                          </p:spTgt>
                                        </p:tgtEl>
                                      </p:cBhvr>
                                      <p:to x="100000" y="80000"/>
                                    </p:animScale>
                                    <p:animScale>
                                      <p:cBhvr>
                                        <p:cTn id="32" dur="166" decel="50000">
                                          <p:stCondLst>
                                            <p:cond delay="1338"/>
                                          </p:stCondLst>
                                        </p:cTn>
                                        <p:tgtEl>
                                          <p:spTgt spid="2">
                                            <p:txEl>
                                              <p:pRg st="2" end="2"/>
                                            </p:txEl>
                                          </p:spTgt>
                                        </p:tgtEl>
                                      </p:cBhvr>
                                      <p:to x="100000" y="100000"/>
                                    </p:animScale>
                                    <p:animScale>
                                      <p:cBhvr>
                                        <p:cTn id="33" dur="26">
                                          <p:stCondLst>
                                            <p:cond delay="1642"/>
                                          </p:stCondLst>
                                        </p:cTn>
                                        <p:tgtEl>
                                          <p:spTgt spid="2">
                                            <p:txEl>
                                              <p:pRg st="2" end="2"/>
                                            </p:txEl>
                                          </p:spTgt>
                                        </p:tgtEl>
                                      </p:cBhvr>
                                      <p:to x="100000" y="90000"/>
                                    </p:animScale>
                                    <p:animScale>
                                      <p:cBhvr>
                                        <p:cTn id="34" dur="166" decel="50000">
                                          <p:stCondLst>
                                            <p:cond delay="1668"/>
                                          </p:stCondLst>
                                        </p:cTn>
                                        <p:tgtEl>
                                          <p:spTgt spid="2">
                                            <p:txEl>
                                              <p:pRg st="2" end="2"/>
                                            </p:txEl>
                                          </p:spTgt>
                                        </p:tgtEl>
                                      </p:cBhvr>
                                      <p:to x="100000" y="100000"/>
                                    </p:animScale>
                                    <p:animScale>
                                      <p:cBhvr>
                                        <p:cTn id="35" dur="26">
                                          <p:stCondLst>
                                            <p:cond delay="1808"/>
                                          </p:stCondLst>
                                        </p:cTn>
                                        <p:tgtEl>
                                          <p:spTgt spid="2">
                                            <p:txEl>
                                              <p:pRg st="2" end="2"/>
                                            </p:txEl>
                                          </p:spTgt>
                                        </p:tgtEl>
                                      </p:cBhvr>
                                      <p:to x="100000" y="95000"/>
                                    </p:animScale>
                                    <p:animScale>
                                      <p:cBhvr>
                                        <p:cTn id="36" dur="166" decel="50000">
                                          <p:stCondLst>
                                            <p:cond delay="1834"/>
                                          </p:stCondLst>
                                        </p:cTn>
                                        <p:tgtEl>
                                          <p:spTgt spid="2">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Look at the word “authority”, what are your thoughts about this claim?</a:t>
            </a:r>
          </a:p>
          <a:p>
            <a:pPr lvl="1"/>
            <a:r>
              <a:rPr lang="en-US" dirty="0" smtClean="0"/>
              <a:t>The issue of authority was addressed in the Royal Proclamation.</a:t>
            </a:r>
          </a:p>
          <a:p>
            <a:r>
              <a:rPr lang="en-US" dirty="0" smtClean="0"/>
              <a:t>Britain hoped to save money by having colonists help provide food, housing, and other supplies.</a:t>
            </a:r>
          </a:p>
          <a:p>
            <a:r>
              <a:rPr lang="en-US" dirty="0" smtClean="0"/>
              <a:t>How do you think the colonists felt about the Act?</a:t>
            </a:r>
          </a:p>
          <a:p>
            <a:pPr lvl="1"/>
            <a:r>
              <a:rPr lang="en-US" dirty="0" smtClean="0"/>
              <a:t>Many colonists felt they should not have to help pay for British soldiers and they protested.</a:t>
            </a:r>
          </a:p>
          <a:p>
            <a:r>
              <a:rPr lang="en-US" dirty="0" smtClean="0"/>
              <a:t>THIS IS AN EVENT LEADING TO THE AMERICAN REVOLUTION</a:t>
            </a:r>
            <a:endParaRPr lang="en-CA" dirty="0"/>
          </a:p>
        </p:txBody>
      </p:sp>
      <p:sp>
        <p:nvSpPr>
          <p:cNvPr id="3" name="Title 2"/>
          <p:cNvSpPr>
            <a:spLocks noGrp="1"/>
          </p:cNvSpPr>
          <p:nvPr>
            <p:ph type="title"/>
          </p:nvPr>
        </p:nvSpPr>
        <p:spPr/>
        <p:txBody>
          <a:bodyPr/>
          <a:lstStyle/>
          <a:p>
            <a:r>
              <a:rPr lang="en-US" dirty="0" smtClean="0"/>
              <a:t>Analysis</a:t>
            </a:r>
            <a:endParaRPr lang="en-CA" dirty="0"/>
          </a:p>
        </p:txBody>
      </p:sp>
    </p:spTree>
    <p:extLst>
      <p:ext uri="{BB962C8B-B14F-4D97-AF65-F5344CB8AC3E}">
        <p14:creationId xmlns:p14="http://schemas.microsoft.com/office/powerpoint/2010/main" val="72128561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2" presetClass="emph" presetSubtype="0" fill="hold" nodeType="clickEffect">
                                  <p:stCondLst>
                                    <p:cond delay="0"/>
                                  </p:stCondLst>
                                  <p:childTnLst>
                                    <p:animRot by="120000">
                                      <p:cBhvr>
                                        <p:cTn id="31" dur="100" fill="hold">
                                          <p:stCondLst>
                                            <p:cond delay="0"/>
                                          </p:stCondLst>
                                        </p:cTn>
                                        <p:tgtEl>
                                          <p:spTgt spid="2">
                                            <p:txEl>
                                              <p:pRg st="5" end="5"/>
                                            </p:txEl>
                                          </p:spTgt>
                                        </p:tgtEl>
                                        <p:attrNameLst>
                                          <p:attrName>r</p:attrName>
                                        </p:attrNameLst>
                                      </p:cBhvr>
                                    </p:animRot>
                                    <p:animRot by="-240000">
                                      <p:cBhvr>
                                        <p:cTn id="32" dur="200" fill="hold">
                                          <p:stCondLst>
                                            <p:cond delay="200"/>
                                          </p:stCondLst>
                                        </p:cTn>
                                        <p:tgtEl>
                                          <p:spTgt spid="2">
                                            <p:txEl>
                                              <p:pRg st="5" end="5"/>
                                            </p:txEl>
                                          </p:spTgt>
                                        </p:tgtEl>
                                        <p:attrNameLst>
                                          <p:attrName>r</p:attrName>
                                        </p:attrNameLst>
                                      </p:cBhvr>
                                    </p:animRot>
                                    <p:animRot by="240000">
                                      <p:cBhvr>
                                        <p:cTn id="33" dur="200" fill="hold">
                                          <p:stCondLst>
                                            <p:cond delay="400"/>
                                          </p:stCondLst>
                                        </p:cTn>
                                        <p:tgtEl>
                                          <p:spTgt spid="2">
                                            <p:txEl>
                                              <p:pRg st="5" end="5"/>
                                            </p:txEl>
                                          </p:spTgt>
                                        </p:tgtEl>
                                        <p:attrNameLst>
                                          <p:attrName>r</p:attrName>
                                        </p:attrNameLst>
                                      </p:cBhvr>
                                    </p:animRot>
                                    <p:animRot by="-240000">
                                      <p:cBhvr>
                                        <p:cTn id="34" dur="200" fill="hold">
                                          <p:stCondLst>
                                            <p:cond delay="600"/>
                                          </p:stCondLst>
                                        </p:cTn>
                                        <p:tgtEl>
                                          <p:spTgt spid="2">
                                            <p:txEl>
                                              <p:pRg st="5" end="5"/>
                                            </p:txEl>
                                          </p:spTgt>
                                        </p:tgtEl>
                                        <p:attrNameLst>
                                          <p:attrName>r</p:attrName>
                                        </p:attrNameLst>
                                      </p:cBhvr>
                                    </p:animRot>
                                    <p:animRot by="120000">
                                      <p:cBhvr>
                                        <p:cTn id="35" dur="200" fill="hold">
                                          <p:stCondLst>
                                            <p:cond delay="800"/>
                                          </p:stCondLst>
                                        </p:cTn>
                                        <p:tgtEl>
                                          <p:spTgt spid="2">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Stamp Act</a:t>
            </a:r>
            <a:endParaRPr lang="en-CA" dirty="0"/>
          </a:p>
        </p:txBody>
      </p:sp>
      <p:pic>
        <p:nvPicPr>
          <p:cNvPr id="4098" name="Picture 2" descr="http://www.americanrevwar.homestead.com/files/stamp3.gif"/>
          <p:cNvPicPr>
            <a:picLocks noGrp="1" noChangeAspect="1" noChangeArrowheads="1"/>
          </p:cNvPicPr>
          <p:nvPr>
            <p:ph sz="quarter" idx="13"/>
          </p:nvPr>
        </p:nvPicPr>
        <p:blipFill>
          <a:blip r:embed="rId2" r:link="rId3">
            <a:extLst>
              <a:ext uri="{28A0092B-C50C-407E-A947-70E740481C1C}">
                <a14:useLocalDpi xmlns:a14="http://schemas.microsoft.com/office/drawing/2010/main" val="0"/>
              </a:ext>
            </a:extLst>
          </a:blip>
          <a:srcRect/>
          <a:stretch>
            <a:fillRect/>
          </a:stretch>
        </p:blipFill>
        <p:spPr bwMode="auto">
          <a:xfrm>
            <a:off x="506238" y="2852935"/>
            <a:ext cx="3633714" cy="2544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Leeds Pottery- No Stamp Act Teapot"/>
          <p:cNvPicPr>
            <a:picLocks noGrp="1" noChangeAspect="1" noChangeArrowheads="1"/>
          </p:cNvPicPr>
          <p:nvPr>
            <p:ph sz="quarter" idx="14"/>
          </p:nvPr>
        </p:nvPicPr>
        <p:blipFill>
          <a:blip r:embed="rId4" r:link="rId5">
            <a:extLst>
              <a:ext uri="{28A0092B-C50C-407E-A947-70E740481C1C}">
                <a14:useLocalDpi xmlns:a14="http://schemas.microsoft.com/office/drawing/2010/main" val="0"/>
              </a:ext>
            </a:extLst>
          </a:blip>
          <a:srcRect/>
          <a:stretch>
            <a:fillRect/>
          </a:stretch>
        </p:blipFill>
        <p:spPr bwMode="auto">
          <a:xfrm>
            <a:off x="4556695" y="2852936"/>
            <a:ext cx="3975745" cy="2558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475656" y="2204864"/>
            <a:ext cx="6192688" cy="369332"/>
          </a:xfrm>
          <a:prstGeom prst="rect">
            <a:avLst/>
          </a:prstGeom>
          <a:noFill/>
        </p:spPr>
        <p:txBody>
          <a:bodyPr wrap="square" rtlCol="0">
            <a:spAutoFit/>
          </a:bodyPr>
          <a:lstStyle/>
          <a:p>
            <a:pPr algn="ctr"/>
            <a:r>
              <a:rPr lang="en-US" b="1" dirty="0" smtClean="0"/>
              <a:t>Artifacts</a:t>
            </a:r>
            <a:endParaRPr lang="en-CA" b="1" dirty="0"/>
          </a:p>
        </p:txBody>
      </p:sp>
    </p:spTree>
    <p:extLst>
      <p:ext uri="{BB962C8B-B14F-4D97-AF65-F5344CB8AC3E}">
        <p14:creationId xmlns:p14="http://schemas.microsoft.com/office/powerpoint/2010/main" val="695909870"/>
      </p:ext>
    </p:extLst>
  </p:cSld>
  <p:clrMapOvr>
    <a:masterClrMapping/>
  </p:clrMapOvr>
  <p:transition spd="slow">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What are the most important effects of the Seven Years War??</a:t>
            </a:r>
          </a:p>
          <a:p>
            <a:pPr lvl="1">
              <a:buFont typeface="Courier New" pitchFamily="49" charset="0"/>
              <a:buChar char="o"/>
            </a:pPr>
            <a:r>
              <a:rPr lang="en-US" sz="3200" dirty="0" smtClean="0"/>
              <a:t>The transfer of North American territory from France to Britain.</a:t>
            </a:r>
          </a:p>
          <a:p>
            <a:pPr lvl="1">
              <a:buFont typeface="Courier New" pitchFamily="49" charset="0"/>
              <a:buChar char="o"/>
            </a:pPr>
            <a:r>
              <a:rPr lang="en-US" sz="3200" dirty="0" smtClean="0"/>
              <a:t>Pontiac’s Rebellion</a:t>
            </a:r>
          </a:p>
          <a:p>
            <a:pPr lvl="1">
              <a:buFont typeface="Courier New" pitchFamily="49" charset="0"/>
              <a:buChar char="o"/>
            </a:pPr>
            <a:r>
              <a:rPr lang="en-US" sz="3200" dirty="0" smtClean="0"/>
              <a:t>The Royal Proclamation of 1763</a:t>
            </a:r>
          </a:p>
        </p:txBody>
      </p:sp>
      <p:sp>
        <p:nvSpPr>
          <p:cNvPr id="2" name="Title 1"/>
          <p:cNvSpPr>
            <a:spLocks noGrp="1"/>
          </p:cNvSpPr>
          <p:nvPr>
            <p:ph type="title"/>
          </p:nvPr>
        </p:nvSpPr>
        <p:spPr/>
        <p:txBody>
          <a:bodyPr/>
          <a:lstStyle/>
          <a:p>
            <a:r>
              <a:rPr lang="en-US" dirty="0" smtClean="0"/>
              <a:t>The Seven Years War</a:t>
            </a:r>
            <a:endParaRPr lang="en-CA" dirty="0"/>
          </a:p>
        </p:txBody>
      </p:sp>
    </p:spTree>
    <p:extLst>
      <p:ext uri="{BB962C8B-B14F-4D97-AF65-F5344CB8AC3E}">
        <p14:creationId xmlns:p14="http://schemas.microsoft.com/office/powerpoint/2010/main" val="240040515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r>
              <a:rPr lang="en-US" dirty="0" smtClean="0"/>
              <a:t>What are these articles?</a:t>
            </a:r>
          </a:p>
          <a:p>
            <a:pPr lvl="1"/>
            <a:r>
              <a:rPr lang="en-US" dirty="0" smtClean="0"/>
              <a:t>Stamps and a teapot</a:t>
            </a:r>
          </a:p>
          <a:p>
            <a:r>
              <a:rPr lang="en-US" dirty="0" smtClean="0"/>
              <a:t>Why was it passed?</a:t>
            </a:r>
          </a:p>
          <a:p>
            <a:pPr lvl="1"/>
            <a:r>
              <a:rPr lang="en-US" b="1" i="1" dirty="0"/>
              <a:t>Britain was still hoping to raise money by taxing the colonies</a:t>
            </a:r>
            <a:r>
              <a:rPr lang="en-US" b="1" i="1" dirty="0" smtClean="0"/>
              <a:t>.</a:t>
            </a:r>
          </a:p>
          <a:p>
            <a:r>
              <a:rPr lang="en-US" dirty="0" smtClean="0"/>
              <a:t>What did it do?</a:t>
            </a:r>
          </a:p>
          <a:p>
            <a:pPr lvl="1"/>
            <a:r>
              <a:rPr lang="en-US" b="1" i="1" dirty="0"/>
              <a:t>Put a tax on most paper goods such as newspapers, legal documents, even playing cards</a:t>
            </a:r>
            <a:r>
              <a:rPr lang="en-US" b="1" i="1" dirty="0" smtClean="0"/>
              <a:t>.</a:t>
            </a:r>
          </a:p>
          <a:p>
            <a:r>
              <a:rPr lang="en-US" dirty="0" smtClean="0"/>
              <a:t>How did the colonists react to it?</a:t>
            </a:r>
          </a:p>
          <a:p>
            <a:pPr lvl="1"/>
            <a:r>
              <a:rPr lang="en-US" b="1" i="1" dirty="0"/>
              <a:t>Protests were much stronger than for the Sugar Act.  People started a boycott, resolutions were passed in colonial </a:t>
            </a:r>
            <a:r>
              <a:rPr lang="en-US" b="1" i="1" dirty="0" smtClean="0"/>
              <a:t>legislatures </a:t>
            </a:r>
            <a:r>
              <a:rPr lang="en-US" b="1" i="1" dirty="0"/>
              <a:t>and the Stamp Act Congress was held.</a:t>
            </a:r>
            <a:endParaRPr lang="en-CA" dirty="0"/>
          </a:p>
        </p:txBody>
      </p:sp>
      <p:sp>
        <p:nvSpPr>
          <p:cNvPr id="2" name="Title 1"/>
          <p:cNvSpPr>
            <a:spLocks noGrp="1"/>
          </p:cNvSpPr>
          <p:nvPr>
            <p:ph type="title"/>
          </p:nvPr>
        </p:nvSpPr>
        <p:spPr/>
        <p:txBody>
          <a:bodyPr/>
          <a:lstStyle/>
          <a:p>
            <a:r>
              <a:rPr lang="en-US" dirty="0" smtClean="0"/>
              <a:t>The Stamp Act</a:t>
            </a:r>
            <a:endParaRPr lang="en-CA" dirty="0"/>
          </a:p>
        </p:txBody>
      </p:sp>
    </p:spTree>
    <p:extLst>
      <p:ext uri="{BB962C8B-B14F-4D97-AF65-F5344CB8AC3E}">
        <p14:creationId xmlns:p14="http://schemas.microsoft.com/office/powerpoint/2010/main" val="3416574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ircle(in)">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circle(in)">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circle(in)">
                                      <p:cBhvr>
                                        <p:cTn id="37" dur="2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circle(in)">
                                      <p:cBhvr>
                                        <p:cTn id="42"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The Stamp Act placed a tax on all kinds of paper goods made in the colonies including newspapers, legal documents, licenses, and even playing cards.</a:t>
            </a:r>
            <a:endParaRPr lang="en-CA" dirty="0"/>
          </a:p>
          <a:p>
            <a:pPr lvl="0"/>
            <a:r>
              <a:rPr lang="en-US" dirty="0"/>
              <a:t>People who were suspected of violating the Stamp Act were to be tried in special courts that had no juries. This angered many colonists.</a:t>
            </a:r>
            <a:endParaRPr lang="en-CA" dirty="0"/>
          </a:p>
          <a:p>
            <a:pPr lvl="0"/>
            <a:r>
              <a:rPr lang="en-US" dirty="0"/>
              <a:t>The Stamp Act generated far more protest than the Sugar Act</a:t>
            </a:r>
            <a:r>
              <a:rPr lang="en-US" dirty="0" smtClean="0"/>
              <a:t>.</a:t>
            </a:r>
            <a:endParaRPr lang="en-CA" dirty="0"/>
          </a:p>
        </p:txBody>
      </p:sp>
      <p:sp>
        <p:nvSpPr>
          <p:cNvPr id="3" name="Title 2"/>
          <p:cNvSpPr>
            <a:spLocks noGrp="1"/>
          </p:cNvSpPr>
          <p:nvPr>
            <p:ph type="title"/>
          </p:nvPr>
        </p:nvSpPr>
        <p:spPr/>
        <p:txBody>
          <a:bodyPr/>
          <a:lstStyle/>
          <a:p>
            <a:r>
              <a:rPr lang="en-US" dirty="0" smtClean="0"/>
              <a:t>The Stamp Act</a:t>
            </a:r>
            <a:endParaRPr lang="en-CA" dirty="0"/>
          </a:p>
        </p:txBody>
      </p:sp>
    </p:spTree>
    <p:extLst>
      <p:ext uri="{BB962C8B-B14F-4D97-AF65-F5344CB8AC3E}">
        <p14:creationId xmlns:p14="http://schemas.microsoft.com/office/powerpoint/2010/main" val="297894712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A network of secret organizations to protest the Stamp Act.</a:t>
            </a:r>
          </a:p>
          <a:p>
            <a:r>
              <a:rPr lang="en-US" dirty="0" smtClean="0"/>
              <a:t>The began in New York and Massachusetts and then spread to other colonies.</a:t>
            </a:r>
          </a:p>
          <a:p>
            <a:r>
              <a:rPr lang="en-US" dirty="0" smtClean="0"/>
              <a:t>Samuel Adams was a leader in the Massachusetts group.</a:t>
            </a:r>
          </a:p>
          <a:p>
            <a:r>
              <a:rPr lang="en-US" dirty="0" smtClean="0"/>
              <a:t>These groups staged protests, but not all of the protests were peaceful.</a:t>
            </a:r>
          </a:p>
          <a:p>
            <a:r>
              <a:rPr lang="en-US" dirty="0" smtClean="0"/>
              <a:t>Sometimes customs officials were attacked (this is one way the colonists reacted to the Stamp Act)</a:t>
            </a:r>
          </a:p>
          <a:p>
            <a:r>
              <a:rPr lang="en-US" dirty="0" smtClean="0"/>
              <a:t>THIS IS AN EVENT LEADING TO THE AMERICAN REVOLUTION</a:t>
            </a:r>
            <a:endParaRPr lang="en-CA" dirty="0"/>
          </a:p>
        </p:txBody>
      </p:sp>
      <p:sp>
        <p:nvSpPr>
          <p:cNvPr id="3" name="Title 2"/>
          <p:cNvSpPr>
            <a:spLocks noGrp="1"/>
          </p:cNvSpPr>
          <p:nvPr>
            <p:ph type="title"/>
          </p:nvPr>
        </p:nvSpPr>
        <p:spPr/>
        <p:txBody>
          <a:bodyPr/>
          <a:lstStyle/>
          <a:p>
            <a:r>
              <a:rPr lang="en-US" dirty="0" smtClean="0"/>
              <a:t>The Sons of Liberty</a:t>
            </a:r>
            <a:endParaRPr lang="en-CA" dirty="0"/>
          </a:p>
        </p:txBody>
      </p:sp>
    </p:spTree>
    <p:extLst>
      <p:ext uri="{BB962C8B-B14F-4D97-AF65-F5344CB8AC3E}">
        <p14:creationId xmlns:p14="http://schemas.microsoft.com/office/powerpoint/2010/main" val="340335422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2" presetClass="emph" presetSubtype="0" fill="hold" nodeType="clickEffect">
                                  <p:stCondLst>
                                    <p:cond delay="0"/>
                                  </p:stCondLst>
                                  <p:childTnLst>
                                    <p:animRot by="120000">
                                      <p:cBhvr>
                                        <p:cTn id="31" dur="100" fill="hold">
                                          <p:stCondLst>
                                            <p:cond delay="0"/>
                                          </p:stCondLst>
                                        </p:cTn>
                                        <p:tgtEl>
                                          <p:spTgt spid="2">
                                            <p:txEl>
                                              <p:pRg st="5" end="5"/>
                                            </p:txEl>
                                          </p:spTgt>
                                        </p:tgtEl>
                                        <p:attrNameLst>
                                          <p:attrName>r</p:attrName>
                                        </p:attrNameLst>
                                      </p:cBhvr>
                                    </p:animRot>
                                    <p:animRot by="-240000">
                                      <p:cBhvr>
                                        <p:cTn id="32" dur="200" fill="hold">
                                          <p:stCondLst>
                                            <p:cond delay="200"/>
                                          </p:stCondLst>
                                        </p:cTn>
                                        <p:tgtEl>
                                          <p:spTgt spid="2">
                                            <p:txEl>
                                              <p:pRg st="5" end="5"/>
                                            </p:txEl>
                                          </p:spTgt>
                                        </p:tgtEl>
                                        <p:attrNameLst>
                                          <p:attrName>r</p:attrName>
                                        </p:attrNameLst>
                                      </p:cBhvr>
                                    </p:animRot>
                                    <p:animRot by="240000">
                                      <p:cBhvr>
                                        <p:cTn id="33" dur="200" fill="hold">
                                          <p:stCondLst>
                                            <p:cond delay="400"/>
                                          </p:stCondLst>
                                        </p:cTn>
                                        <p:tgtEl>
                                          <p:spTgt spid="2">
                                            <p:txEl>
                                              <p:pRg st="5" end="5"/>
                                            </p:txEl>
                                          </p:spTgt>
                                        </p:tgtEl>
                                        <p:attrNameLst>
                                          <p:attrName>r</p:attrName>
                                        </p:attrNameLst>
                                      </p:cBhvr>
                                    </p:animRot>
                                    <p:animRot by="-240000">
                                      <p:cBhvr>
                                        <p:cTn id="34" dur="200" fill="hold">
                                          <p:stCondLst>
                                            <p:cond delay="600"/>
                                          </p:stCondLst>
                                        </p:cTn>
                                        <p:tgtEl>
                                          <p:spTgt spid="2">
                                            <p:txEl>
                                              <p:pRg st="5" end="5"/>
                                            </p:txEl>
                                          </p:spTgt>
                                        </p:tgtEl>
                                        <p:attrNameLst>
                                          <p:attrName>r</p:attrName>
                                        </p:attrNameLst>
                                      </p:cBhvr>
                                    </p:animRot>
                                    <p:animRot by="120000">
                                      <p:cBhvr>
                                        <p:cTn id="35" dur="200" fill="hold">
                                          <p:stCondLst>
                                            <p:cond delay="800"/>
                                          </p:stCondLst>
                                        </p:cTn>
                                        <p:tgtEl>
                                          <p:spTgt spid="2">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What do you think this means?</a:t>
            </a:r>
          </a:p>
          <a:p>
            <a:r>
              <a:rPr lang="en-US" dirty="0" smtClean="0"/>
              <a:t>This was a common phrase heard in the colonies at the time (1765).</a:t>
            </a:r>
          </a:p>
          <a:p>
            <a:r>
              <a:rPr lang="en-US" dirty="0" smtClean="0"/>
              <a:t>Many people believed that people could only be taxed by their representatives.</a:t>
            </a:r>
          </a:p>
          <a:p>
            <a:r>
              <a:rPr lang="en-US" dirty="0" smtClean="0"/>
              <a:t>Therefore, only colonial assemblies had the right to tax colonists.</a:t>
            </a:r>
          </a:p>
          <a:p>
            <a:r>
              <a:rPr lang="en-US" dirty="0" smtClean="0"/>
              <a:t>Since the colonists had no representatives in Parliament, they believed it was unfair to tax colonists.</a:t>
            </a:r>
          </a:p>
          <a:p>
            <a:r>
              <a:rPr lang="en-US" dirty="0" smtClean="0"/>
              <a:t>PREDICTION: What do you think is going to happen next?</a:t>
            </a:r>
            <a:endParaRPr lang="en-CA" dirty="0"/>
          </a:p>
        </p:txBody>
      </p:sp>
      <p:sp>
        <p:nvSpPr>
          <p:cNvPr id="3" name="Title 2"/>
          <p:cNvSpPr>
            <a:spLocks noGrp="1"/>
          </p:cNvSpPr>
          <p:nvPr>
            <p:ph type="title"/>
          </p:nvPr>
        </p:nvSpPr>
        <p:spPr/>
        <p:txBody>
          <a:bodyPr/>
          <a:lstStyle/>
          <a:p>
            <a:r>
              <a:rPr lang="en-US" sz="3600" dirty="0" smtClean="0"/>
              <a:t>“No Taxation Without Representation”</a:t>
            </a:r>
            <a:endParaRPr lang="en-CA" sz="3600" dirty="0"/>
          </a:p>
        </p:txBody>
      </p:sp>
    </p:spTree>
    <p:extLst>
      <p:ext uri="{BB962C8B-B14F-4D97-AF65-F5344CB8AC3E}">
        <p14:creationId xmlns:p14="http://schemas.microsoft.com/office/powerpoint/2010/main" val="16673601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1)">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heel(1)">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heel(1)">
                                      <p:cBhvr>
                                        <p:cTn id="3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060973"/>
          </a:xfrm>
        </p:spPr>
        <p:txBody>
          <a:bodyPr>
            <a:normAutofit fontScale="92500" lnSpcReduction="10000"/>
          </a:bodyPr>
          <a:lstStyle/>
          <a:p>
            <a:r>
              <a:rPr lang="en-US" dirty="0" smtClean="0"/>
              <a:t>Introduced in 1767, the first of these acts suspended New York’s assembly for refusing to comply with the Quartering Acts.</a:t>
            </a:r>
          </a:p>
          <a:p>
            <a:pPr lvl="1"/>
            <a:r>
              <a:rPr lang="en-US" dirty="0" smtClean="0"/>
              <a:t>The assembly was to remain suspended until people agreed to provide housing for British troops in NY</a:t>
            </a:r>
            <a:r>
              <a:rPr lang="en-CA" dirty="0" smtClean="0"/>
              <a:t>.</a:t>
            </a:r>
          </a:p>
          <a:p>
            <a:r>
              <a:rPr lang="en-US" dirty="0" smtClean="0"/>
              <a:t>Placed taxes on imports such as paper, tea, glass, lead, and paint.</a:t>
            </a:r>
          </a:p>
          <a:p>
            <a:r>
              <a:rPr lang="en-US" dirty="0" smtClean="0"/>
              <a:t>Parliament hoped that the $$ raised would pay the salaries of British governors and other officials in the colonies.</a:t>
            </a:r>
          </a:p>
          <a:p>
            <a:r>
              <a:rPr lang="en-US" dirty="0" smtClean="0"/>
              <a:t>The acts continued to allow for writs of assistance to be used in searching for smuggled goods.</a:t>
            </a:r>
          </a:p>
        </p:txBody>
      </p:sp>
      <p:sp>
        <p:nvSpPr>
          <p:cNvPr id="3" name="Title 2"/>
          <p:cNvSpPr>
            <a:spLocks noGrp="1"/>
          </p:cNvSpPr>
          <p:nvPr>
            <p:ph type="title"/>
          </p:nvPr>
        </p:nvSpPr>
        <p:spPr/>
        <p:txBody>
          <a:bodyPr/>
          <a:lstStyle/>
          <a:p>
            <a:r>
              <a:rPr lang="en-US" dirty="0" smtClean="0"/>
              <a:t>The Townshend Acts</a:t>
            </a:r>
            <a:endParaRPr lang="en-CA" dirty="0"/>
          </a:p>
        </p:txBody>
      </p:sp>
    </p:spTree>
    <p:extLst>
      <p:ext uri="{BB962C8B-B14F-4D97-AF65-F5344CB8AC3E}">
        <p14:creationId xmlns:p14="http://schemas.microsoft.com/office/powerpoint/2010/main" val="112567987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you were a colonist, how would you react to these new laws?</a:t>
            </a:r>
          </a:p>
          <a:p>
            <a:pPr lvl="1"/>
            <a:r>
              <a:rPr lang="en-US" dirty="0" smtClean="0"/>
              <a:t>Protest (just like after the Stamp Act)</a:t>
            </a:r>
          </a:p>
          <a:p>
            <a:pPr lvl="1"/>
            <a:r>
              <a:rPr lang="en-US" dirty="0" smtClean="0"/>
              <a:t>Boycott on British goods.</a:t>
            </a:r>
          </a:p>
          <a:p>
            <a:pPr lvl="1"/>
            <a:r>
              <a:rPr lang="en-US" dirty="0" smtClean="0"/>
              <a:t>Find substitutes for tea (like sassafras).</a:t>
            </a:r>
          </a:p>
          <a:p>
            <a:pPr lvl="1"/>
            <a:r>
              <a:rPr lang="en-US" dirty="0"/>
              <a:t>M</a:t>
            </a:r>
            <a:r>
              <a:rPr lang="en-US" dirty="0" smtClean="0"/>
              <a:t>ake homemade paper and leave your house unpainted.</a:t>
            </a:r>
          </a:p>
          <a:p>
            <a:r>
              <a:rPr lang="en-US" dirty="0" smtClean="0"/>
              <a:t>Do you think that everyone felt the same </a:t>
            </a:r>
          </a:p>
          <a:p>
            <a:pPr marL="411480" lvl="1" indent="0">
              <a:buNone/>
            </a:pPr>
            <a:r>
              <a:rPr lang="en-US" dirty="0" smtClean="0"/>
              <a:t>way?</a:t>
            </a:r>
            <a:endParaRPr lang="en-CA" dirty="0"/>
          </a:p>
        </p:txBody>
      </p:sp>
      <p:sp>
        <p:nvSpPr>
          <p:cNvPr id="3" name="Title 2"/>
          <p:cNvSpPr>
            <a:spLocks noGrp="1"/>
          </p:cNvSpPr>
          <p:nvPr>
            <p:ph type="title"/>
          </p:nvPr>
        </p:nvSpPr>
        <p:spPr/>
        <p:txBody>
          <a:bodyPr/>
          <a:lstStyle/>
          <a:p>
            <a:r>
              <a:rPr lang="en-US" dirty="0" smtClean="0"/>
              <a:t>The Townshend Acts</a:t>
            </a:r>
            <a:endParaRPr lang="en-CA" dirty="0"/>
          </a:p>
        </p:txBody>
      </p:sp>
      <p:pic>
        <p:nvPicPr>
          <p:cNvPr id="1026" name="Picture 2" descr="http://www.herbsfor.net/wp-content/uploads/2012/05/Sassafras-albid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190" y="4971479"/>
            <a:ext cx="1962150" cy="1614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36432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barn(inVertical)">
                                      <p:cBhvr>
                                        <p:cTn id="35" dur="500"/>
                                        <p:tgtEl>
                                          <p:spTgt spid="2">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xit" presetSubtype="0" fill="hold" nodeType="clickEffect">
                                  <p:stCondLst>
                                    <p:cond delay="0"/>
                                  </p:stCondLst>
                                  <p:childTnLst>
                                    <p:anim calcmode="lin" valueType="num">
                                      <p:cBhvr>
                                        <p:cTn id="39" dur="1000"/>
                                        <p:tgtEl>
                                          <p:spTgt spid="1026"/>
                                        </p:tgtEl>
                                        <p:attrNameLst>
                                          <p:attrName>ppt_w</p:attrName>
                                        </p:attrNameLst>
                                      </p:cBhvr>
                                      <p:tavLst>
                                        <p:tav tm="0">
                                          <p:val>
                                            <p:strVal val="ppt_w"/>
                                          </p:val>
                                        </p:tav>
                                        <p:tav tm="100000">
                                          <p:val>
                                            <p:fltVal val="0"/>
                                          </p:val>
                                        </p:tav>
                                      </p:tavLst>
                                    </p:anim>
                                    <p:anim calcmode="lin" valueType="num">
                                      <p:cBhvr>
                                        <p:cTn id="40" dur="1000"/>
                                        <p:tgtEl>
                                          <p:spTgt spid="1026"/>
                                        </p:tgtEl>
                                        <p:attrNameLst>
                                          <p:attrName>ppt_h</p:attrName>
                                        </p:attrNameLst>
                                      </p:cBhvr>
                                      <p:tavLst>
                                        <p:tav tm="0">
                                          <p:val>
                                            <p:strVal val="ppt_h"/>
                                          </p:val>
                                        </p:tav>
                                        <p:tav tm="100000">
                                          <p:val>
                                            <p:fltVal val="0"/>
                                          </p:val>
                                        </p:tav>
                                      </p:tavLst>
                                    </p:anim>
                                    <p:anim calcmode="lin" valueType="num">
                                      <p:cBhvr>
                                        <p:cTn id="41" dur="1000"/>
                                        <p:tgtEl>
                                          <p:spTgt spid="1026"/>
                                        </p:tgtEl>
                                        <p:attrNameLst>
                                          <p:attrName>style.rotation</p:attrName>
                                        </p:attrNameLst>
                                      </p:cBhvr>
                                      <p:tavLst>
                                        <p:tav tm="0">
                                          <p:val>
                                            <p:fltVal val="0"/>
                                          </p:val>
                                        </p:tav>
                                        <p:tav tm="100000">
                                          <p:val>
                                            <p:fltVal val="90"/>
                                          </p:val>
                                        </p:tav>
                                      </p:tavLst>
                                    </p:anim>
                                    <p:animEffect transition="out" filter="fade">
                                      <p:cBhvr>
                                        <p:cTn id="42" dur="1000"/>
                                        <p:tgtEl>
                                          <p:spTgt spid="1026"/>
                                        </p:tgtEl>
                                      </p:cBhvr>
                                    </p:animEffect>
                                    <p:set>
                                      <p:cBhvr>
                                        <p:cTn id="43" dur="1" fill="hold">
                                          <p:stCondLst>
                                            <p:cond delay="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Loyalist vs. Patriots</a:t>
            </a:r>
            <a:endParaRPr lang="en-CA" dirty="0"/>
          </a:p>
        </p:txBody>
      </p:sp>
      <p:sp>
        <p:nvSpPr>
          <p:cNvPr id="4" name="Content Placeholder 3"/>
          <p:cNvSpPr>
            <a:spLocks noGrp="1"/>
          </p:cNvSpPr>
          <p:nvPr>
            <p:ph sz="quarter" idx="13"/>
          </p:nvPr>
        </p:nvSpPr>
        <p:spPr/>
        <p:txBody>
          <a:bodyPr/>
          <a:lstStyle/>
          <a:p>
            <a:r>
              <a:rPr lang="en-US" dirty="0" smtClean="0"/>
              <a:t>Loyalists:</a:t>
            </a:r>
          </a:p>
          <a:p>
            <a:pPr lvl="1"/>
            <a:r>
              <a:rPr lang="en-US" dirty="0" smtClean="0"/>
              <a:t>Those loyal to the king and Britain.</a:t>
            </a:r>
          </a:p>
          <a:p>
            <a:pPr lvl="1"/>
            <a:r>
              <a:rPr lang="en-US" dirty="0" smtClean="0"/>
              <a:t>Felt that Parliament had full authority over the colonies.</a:t>
            </a:r>
          </a:p>
          <a:p>
            <a:pPr lvl="1"/>
            <a:r>
              <a:rPr lang="en-US" dirty="0" smtClean="0"/>
              <a:t>1 in 5 was a Loyalist.</a:t>
            </a:r>
          </a:p>
        </p:txBody>
      </p:sp>
      <p:sp>
        <p:nvSpPr>
          <p:cNvPr id="5" name="Content Placeholder 4"/>
          <p:cNvSpPr>
            <a:spLocks noGrp="1"/>
          </p:cNvSpPr>
          <p:nvPr>
            <p:ph sz="quarter" idx="14"/>
          </p:nvPr>
        </p:nvSpPr>
        <p:spPr/>
        <p:txBody>
          <a:bodyPr/>
          <a:lstStyle/>
          <a:p>
            <a:r>
              <a:rPr lang="en-US" dirty="0" smtClean="0"/>
              <a:t>Patriots:</a:t>
            </a:r>
          </a:p>
          <a:p>
            <a:pPr lvl="1"/>
            <a:r>
              <a:rPr lang="en-US" dirty="0" smtClean="0"/>
              <a:t>Supporter of the American Revolution</a:t>
            </a:r>
            <a:r>
              <a:rPr lang="en-CA" dirty="0" smtClean="0"/>
              <a:t>.</a:t>
            </a:r>
          </a:p>
          <a:p>
            <a:pPr lvl="1"/>
            <a:r>
              <a:rPr lang="en-US" dirty="0" smtClean="0"/>
              <a:t>Believed in “No Taxation Without Representation”.</a:t>
            </a:r>
          </a:p>
          <a:p>
            <a:pPr lvl="1"/>
            <a:r>
              <a:rPr lang="en-US" dirty="0" smtClean="0"/>
              <a:t>Wanted an independent America.</a:t>
            </a:r>
          </a:p>
        </p:txBody>
      </p:sp>
      <p:pic>
        <p:nvPicPr>
          <p:cNvPr id="2050" name="Picture 2" descr="http://www.bearriverculturalcenter.com/Resources/Images/loyalis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941168"/>
            <a:ext cx="2232248" cy="15625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0.tqn.com/w/experts/U-S-History-672/2011/08/patriots_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2058" y="5246791"/>
            <a:ext cx="1186246" cy="125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00195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99247" y="2248347"/>
            <a:ext cx="7745505" cy="4204989"/>
          </a:xfrm>
        </p:spPr>
        <p:txBody>
          <a:bodyPr>
            <a:normAutofit fontScale="92500" lnSpcReduction="10000"/>
          </a:bodyPr>
          <a:lstStyle/>
          <a:p>
            <a:r>
              <a:rPr lang="en-US" dirty="0" smtClean="0"/>
              <a:t>Faced with the threat of a boycott, Britain repealed most of the Townshend Acts except the tea act in 1770.</a:t>
            </a:r>
          </a:p>
          <a:p>
            <a:r>
              <a:rPr lang="en-US" dirty="0" smtClean="0"/>
              <a:t>Many colonial leaders were still angry.</a:t>
            </a:r>
          </a:p>
          <a:p>
            <a:r>
              <a:rPr lang="en-US" dirty="0" smtClean="0"/>
              <a:t>Following the repeal of the Townshend Acts, Britain decided to send more soldiers to the colonies.</a:t>
            </a:r>
          </a:p>
          <a:p>
            <a:pPr lvl="1"/>
            <a:r>
              <a:rPr lang="en-US" dirty="0" smtClean="0"/>
              <a:t>Why do you suppose this is the case??</a:t>
            </a:r>
          </a:p>
          <a:p>
            <a:pPr lvl="2"/>
            <a:r>
              <a:rPr lang="en-US" dirty="0" smtClean="0"/>
              <a:t>By 1770, there were more that 9000 British soldiers in the colonies.</a:t>
            </a:r>
          </a:p>
          <a:p>
            <a:pPr lvl="2"/>
            <a:r>
              <a:rPr lang="en-US" dirty="0" smtClean="0"/>
              <a:t>Colonists nicknamed them “</a:t>
            </a:r>
            <a:r>
              <a:rPr lang="en-US" dirty="0" err="1" smtClean="0"/>
              <a:t>lobsterbacks</a:t>
            </a:r>
            <a:r>
              <a:rPr lang="en-US" dirty="0" smtClean="0"/>
              <a:t>” and “red coats”.</a:t>
            </a:r>
          </a:p>
          <a:p>
            <a:pPr lvl="2"/>
            <a:r>
              <a:rPr lang="en-US" dirty="0" smtClean="0"/>
              <a:t>Sometimes soldiers reacted to the name calling and destroyed colonial property </a:t>
            </a:r>
            <a:r>
              <a:rPr lang="en-US" dirty="0" smtClean="0">
                <a:sym typeface="Wingdings" pitchFamily="2" charset="2"/>
              </a:rPr>
              <a:t> tensions rose.</a:t>
            </a:r>
          </a:p>
          <a:p>
            <a:pPr lvl="2"/>
            <a:r>
              <a:rPr lang="en-US" dirty="0" smtClean="0">
                <a:sym typeface="Wingdings" pitchFamily="2" charset="2"/>
              </a:rPr>
              <a:t>Fights between colonists and soldiers would break out, especially in Boston.</a:t>
            </a:r>
            <a:endParaRPr lang="en-US" dirty="0" smtClean="0"/>
          </a:p>
        </p:txBody>
      </p:sp>
      <p:sp>
        <p:nvSpPr>
          <p:cNvPr id="2" name="Title 1"/>
          <p:cNvSpPr>
            <a:spLocks noGrp="1"/>
          </p:cNvSpPr>
          <p:nvPr>
            <p:ph type="title"/>
          </p:nvPr>
        </p:nvSpPr>
        <p:spPr/>
        <p:txBody>
          <a:bodyPr/>
          <a:lstStyle/>
          <a:p>
            <a:r>
              <a:rPr lang="en-US" dirty="0" smtClean="0"/>
              <a:t>Uh oh, No Boycott!</a:t>
            </a:r>
            <a:endParaRPr lang="en-CA" dirty="0"/>
          </a:p>
        </p:txBody>
      </p:sp>
    </p:spTree>
    <p:extLst>
      <p:ext uri="{BB962C8B-B14F-4D97-AF65-F5344CB8AC3E}">
        <p14:creationId xmlns:p14="http://schemas.microsoft.com/office/powerpoint/2010/main" val="403413908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Boston Massacre</a:t>
            </a:r>
            <a:endParaRPr lang="en-CA" dirty="0"/>
          </a:p>
        </p:txBody>
      </p:sp>
      <p:pic>
        <p:nvPicPr>
          <p:cNvPr id="5" name="Content Placeholder 4">
            <a:hlinkClick r:id="rId2" action="ppaction://hlinkfile"/>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92561" y="2239963"/>
            <a:ext cx="3390128" cy="3876675"/>
          </a:xfrm>
        </p:spPr>
      </p:pic>
      <p:sp>
        <p:nvSpPr>
          <p:cNvPr id="6" name="Content Placeholder 5"/>
          <p:cNvSpPr>
            <a:spLocks noGrp="1"/>
          </p:cNvSpPr>
          <p:nvPr>
            <p:ph sz="quarter" idx="14"/>
          </p:nvPr>
        </p:nvSpPr>
        <p:spPr/>
        <p:txBody>
          <a:bodyPr>
            <a:normAutofit fontScale="92500" lnSpcReduction="10000"/>
          </a:bodyPr>
          <a:lstStyle/>
          <a:p>
            <a:r>
              <a:rPr lang="en-US" dirty="0" smtClean="0"/>
              <a:t>What is happening here?</a:t>
            </a:r>
          </a:p>
          <a:p>
            <a:r>
              <a:rPr lang="en-US" dirty="0" smtClean="0"/>
              <a:t>What questions do you have?</a:t>
            </a:r>
          </a:p>
          <a:p>
            <a:r>
              <a:rPr lang="en-US" dirty="0" smtClean="0"/>
              <a:t>How does this image tell a story?</a:t>
            </a:r>
          </a:p>
          <a:p>
            <a:r>
              <a:rPr lang="en-US" dirty="0" smtClean="0"/>
              <a:t>Whose point of view is this from?</a:t>
            </a:r>
          </a:p>
          <a:p>
            <a:r>
              <a:rPr lang="en-US" dirty="0" smtClean="0"/>
              <a:t>How might the other side interpret this event?</a:t>
            </a:r>
            <a:r>
              <a:rPr lang="en-CA" dirty="0" smtClean="0"/>
              <a:t> What title would they give their picture?</a:t>
            </a:r>
            <a:endParaRPr lang="en-US" dirty="0" smtClean="0"/>
          </a:p>
        </p:txBody>
      </p:sp>
    </p:spTree>
    <p:extLst>
      <p:ext uri="{BB962C8B-B14F-4D97-AF65-F5344CB8AC3E}">
        <p14:creationId xmlns:p14="http://schemas.microsoft.com/office/powerpoint/2010/main" val="198191963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20000"/>
          </a:bodyPr>
          <a:lstStyle/>
          <a:p>
            <a:pPr lvl="0"/>
            <a:r>
              <a:rPr lang="en-US" dirty="0" smtClean="0"/>
              <a:t>The engraving on the previous slide depicted an incident that took place on March 5, 1770.</a:t>
            </a:r>
          </a:p>
          <a:p>
            <a:pPr lvl="0"/>
            <a:r>
              <a:rPr lang="en-US" dirty="0" smtClean="0"/>
              <a:t>On </a:t>
            </a:r>
            <a:r>
              <a:rPr lang="en-US" dirty="0"/>
              <a:t>that night, a large crowd had gathered near several British soldiers.</a:t>
            </a:r>
            <a:endParaRPr lang="en-CA" dirty="0"/>
          </a:p>
          <a:p>
            <a:pPr lvl="0"/>
            <a:r>
              <a:rPr lang="en-US" dirty="0"/>
              <a:t>Some colonists had clubs. Some colonists began to throw rocks and snowballs at the British soldiers. </a:t>
            </a:r>
            <a:endParaRPr lang="en-CA" dirty="0"/>
          </a:p>
          <a:p>
            <a:pPr lvl="0"/>
            <a:r>
              <a:rPr lang="en-US" dirty="0"/>
              <a:t>Reinforcements were sent in under Captain Thomas Preston. </a:t>
            </a:r>
            <a:endParaRPr lang="en-CA" dirty="0"/>
          </a:p>
          <a:p>
            <a:pPr lvl="0"/>
            <a:r>
              <a:rPr lang="en-US" dirty="0"/>
              <a:t>As the crowd moved forward, a soldier fired his weapon in the confusion.</a:t>
            </a:r>
            <a:endParaRPr lang="en-CA" dirty="0"/>
          </a:p>
          <a:p>
            <a:pPr lvl="0"/>
            <a:r>
              <a:rPr lang="en-US" dirty="0"/>
              <a:t>Other soldiers fired and in the end four colonists were killed and one died later.</a:t>
            </a:r>
            <a:endParaRPr lang="en-CA" dirty="0"/>
          </a:p>
          <a:p>
            <a:pPr lvl="0"/>
            <a:r>
              <a:rPr lang="en-US" dirty="0" err="1"/>
              <a:t>Crispus</a:t>
            </a:r>
            <a:r>
              <a:rPr lang="en-US" dirty="0"/>
              <a:t> Attucks, a black sailor who was active in the Sons of Liberty, was one of those who died in the attack.</a:t>
            </a:r>
            <a:endParaRPr lang="en-CA" dirty="0"/>
          </a:p>
          <a:p>
            <a:endParaRPr lang="en-US" dirty="0" smtClean="0"/>
          </a:p>
        </p:txBody>
      </p:sp>
      <p:sp>
        <p:nvSpPr>
          <p:cNvPr id="5" name="Title 4"/>
          <p:cNvSpPr>
            <a:spLocks noGrp="1"/>
          </p:cNvSpPr>
          <p:nvPr>
            <p:ph type="title"/>
          </p:nvPr>
        </p:nvSpPr>
        <p:spPr/>
        <p:txBody>
          <a:bodyPr/>
          <a:lstStyle/>
          <a:p>
            <a:r>
              <a:rPr lang="en-US" dirty="0" smtClean="0"/>
              <a:t>The Boston Massacre	</a:t>
            </a:r>
            <a:endParaRPr lang="en-CA" dirty="0"/>
          </a:p>
        </p:txBody>
      </p:sp>
    </p:spTree>
    <p:extLst>
      <p:ext uri="{BB962C8B-B14F-4D97-AF65-F5344CB8AC3E}">
        <p14:creationId xmlns:p14="http://schemas.microsoft.com/office/powerpoint/2010/main" val="84612297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arn(inVertical)">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800" dirty="0" smtClean="0"/>
              <a:t>King George III issues the Royal Proclamation (1763):</a:t>
            </a:r>
          </a:p>
          <a:p>
            <a:pPr lvl="1"/>
            <a:r>
              <a:rPr lang="en-US" sz="2600" dirty="0" smtClean="0"/>
              <a:t>Cut off land </a:t>
            </a:r>
            <a:r>
              <a:rPr lang="en-US" sz="2600" b="1" dirty="0" smtClean="0"/>
              <a:t>speculation</a:t>
            </a:r>
            <a:r>
              <a:rPr lang="en-US" sz="2600" dirty="0" smtClean="0"/>
              <a:t> west of the Appalachian Mountains.</a:t>
            </a:r>
          </a:p>
          <a:p>
            <a:pPr lvl="1"/>
            <a:r>
              <a:rPr lang="en-US" sz="2800" dirty="0" smtClean="0"/>
              <a:t>Settlers from the Thirteen Colonies could not move into the Ohio Valley.</a:t>
            </a:r>
          </a:p>
          <a:p>
            <a:pPr lvl="1"/>
            <a:r>
              <a:rPr lang="en-US" sz="2800" dirty="0" smtClean="0"/>
              <a:t>Natives were happy because settlers and traders could not enter their territory without permission.</a:t>
            </a:r>
            <a:endParaRPr lang="en-CA" sz="2800" dirty="0"/>
          </a:p>
        </p:txBody>
      </p:sp>
      <p:sp>
        <p:nvSpPr>
          <p:cNvPr id="2" name="Title 1"/>
          <p:cNvSpPr>
            <a:spLocks noGrp="1"/>
          </p:cNvSpPr>
          <p:nvPr>
            <p:ph type="title"/>
          </p:nvPr>
        </p:nvSpPr>
        <p:spPr/>
        <p:txBody>
          <a:bodyPr>
            <a:normAutofit fontScale="90000"/>
          </a:bodyPr>
          <a:lstStyle/>
          <a:p>
            <a:r>
              <a:rPr lang="en-US" dirty="0" smtClean="0"/>
              <a:t>North America Becomes a British Possession </a:t>
            </a:r>
            <a:endParaRPr lang="en-CA" dirty="0"/>
          </a:p>
        </p:txBody>
      </p:sp>
    </p:spTree>
    <p:extLst>
      <p:ext uri="{BB962C8B-B14F-4D97-AF65-F5344CB8AC3E}">
        <p14:creationId xmlns:p14="http://schemas.microsoft.com/office/powerpoint/2010/main" val="366245700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ctr"/>
            <a:r>
              <a:rPr lang="en-US" sz="3600" dirty="0" smtClean="0"/>
              <a:t>“the </a:t>
            </a:r>
            <a:r>
              <a:rPr lang="en-US" sz="3600" dirty="0"/>
              <a:t>act or an instance of killing a number of usually helpless or unresisting human beings under circumstances of atrocity or cruelty</a:t>
            </a:r>
            <a:r>
              <a:rPr lang="en-US" sz="3600" dirty="0" smtClean="0"/>
              <a:t>.”</a:t>
            </a:r>
          </a:p>
          <a:p>
            <a:endParaRPr lang="en-US" dirty="0"/>
          </a:p>
          <a:p>
            <a:pPr algn="ctr"/>
            <a:r>
              <a:rPr lang="en-US" dirty="0" smtClean="0"/>
              <a:t>Was this event a massacre? </a:t>
            </a:r>
          </a:p>
          <a:p>
            <a:pPr lvl="1" algn="ctr"/>
            <a:r>
              <a:rPr lang="en-US" dirty="0" smtClean="0"/>
              <a:t>Why or why not?</a:t>
            </a:r>
            <a:endParaRPr lang="en-CA" dirty="0"/>
          </a:p>
        </p:txBody>
      </p:sp>
      <p:sp>
        <p:nvSpPr>
          <p:cNvPr id="3" name="Title 2"/>
          <p:cNvSpPr>
            <a:spLocks noGrp="1"/>
          </p:cNvSpPr>
          <p:nvPr>
            <p:ph type="title"/>
          </p:nvPr>
        </p:nvSpPr>
        <p:spPr/>
        <p:txBody>
          <a:bodyPr/>
          <a:lstStyle/>
          <a:p>
            <a:r>
              <a:rPr lang="en-US" dirty="0" smtClean="0"/>
              <a:t>Massacre?</a:t>
            </a:r>
            <a:endParaRPr lang="en-CA" dirty="0"/>
          </a:p>
        </p:txBody>
      </p:sp>
    </p:spTree>
    <p:extLst>
      <p:ext uri="{BB962C8B-B14F-4D97-AF65-F5344CB8AC3E}">
        <p14:creationId xmlns:p14="http://schemas.microsoft.com/office/powerpoint/2010/main" val="329885858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Revolutionary Tea</a:t>
            </a:r>
            <a:endParaRPr lang="en-CA" dirty="0"/>
          </a:p>
        </p:txBody>
      </p:sp>
      <p:pic>
        <p:nvPicPr>
          <p:cNvPr id="1026" name="Picture 2" descr="http://back.numachi.com:8000/dtrad/scores/REVTEA.pn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09737" y="2748756"/>
            <a:ext cx="5724525"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404264"/>
      </p:ext>
    </p:extLst>
  </p:cSld>
  <p:clrMapOvr>
    <a:masterClrMapping/>
  </p:clrMapOvr>
  <p:transition spd="slow">
    <p:cover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Who is the old lady?</a:t>
            </a:r>
            <a:endParaRPr lang="en-CA" dirty="0"/>
          </a:p>
          <a:p>
            <a:pPr lvl="0"/>
            <a:r>
              <a:rPr lang="en-US" dirty="0"/>
              <a:t>Who is the daughter?</a:t>
            </a:r>
            <a:endParaRPr lang="en-CA" dirty="0"/>
          </a:p>
          <a:p>
            <a:pPr lvl="0"/>
            <a:r>
              <a:rPr lang="en-US" dirty="0"/>
              <a:t>What does the phrase “the old lady’s pockets were full of gold” mean?</a:t>
            </a:r>
            <a:endParaRPr lang="en-CA" dirty="0"/>
          </a:p>
          <a:p>
            <a:pPr lvl="0"/>
            <a:r>
              <a:rPr lang="en-US" dirty="0"/>
              <a:t>What did the old lady expect her daughter to do?</a:t>
            </a:r>
            <a:endParaRPr lang="en-CA" dirty="0"/>
          </a:p>
          <a:p>
            <a:pPr lvl="0"/>
            <a:r>
              <a:rPr lang="en-US" dirty="0"/>
              <a:t>What is the real meaning of the poem?</a:t>
            </a:r>
            <a:endParaRPr lang="en-CA" dirty="0"/>
          </a:p>
          <a:p>
            <a:r>
              <a:rPr lang="en-US" dirty="0"/>
              <a:t>Who do you think wrote the poem?</a:t>
            </a:r>
            <a:endParaRPr lang="en-CA" dirty="0"/>
          </a:p>
        </p:txBody>
      </p:sp>
      <p:sp>
        <p:nvSpPr>
          <p:cNvPr id="3" name="Title 2"/>
          <p:cNvSpPr>
            <a:spLocks noGrp="1"/>
          </p:cNvSpPr>
          <p:nvPr>
            <p:ph type="title"/>
          </p:nvPr>
        </p:nvSpPr>
        <p:spPr/>
        <p:txBody>
          <a:bodyPr/>
          <a:lstStyle/>
          <a:p>
            <a:r>
              <a:rPr lang="en-US" dirty="0" smtClean="0"/>
              <a:t>Analysis of the Song</a:t>
            </a:r>
            <a:endParaRPr lang="en-CA" dirty="0"/>
          </a:p>
        </p:txBody>
      </p:sp>
    </p:spTree>
    <p:extLst>
      <p:ext uri="{BB962C8B-B14F-4D97-AF65-F5344CB8AC3E}">
        <p14:creationId xmlns:p14="http://schemas.microsoft.com/office/powerpoint/2010/main" val="148579101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May of 1773, Parliament added a new dimension to the Townshend Acts by passing the Tea Act.</a:t>
            </a:r>
          </a:p>
          <a:p>
            <a:r>
              <a:rPr lang="en-US" dirty="0" smtClean="0"/>
              <a:t>This maintained the tea tax, but also gave one company, the East India Company, a </a:t>
            </a:r>
            <a:r>
              <a:rPr lang="en-US" b="1" dirty="0" smtClean="0"/>
              <a:t>monopoly</a:t>
            </a:r>
            <a:r>
              <a:rPr lang="en-US" dirty="0" smtClean="0"/>
              <a:t> on tea sales in the colonies. </a:t>
            </a:r>
            <a:endParaRPr lang="en-CA" dirty="0"/>
          </a:p>
        </p:txBody>
      </p:sp>
      <p:sp>
        <p:nvSpPr>
          <p:cNvPr id="3" name="Title 2"/>
          <p:cNvSpPr>
            <a:spLocks noGrp="1"/>
          </p:cNvSpPr>
          <p:nvPr>
            <p:ph type="title"/>
          </p:nvPr>
        </p:nvSpPr>
        <p:spPr/>
        <p:txBody>
          <a:bodyPr/>
          <a:lstStyle/>
          <a:p>
            <a:r>
              <a:rPr lang="en-US" dirty="0" smtClean="0"/>
              <a:t>The Tea Act</a:t>
            </a:r>
            <a:endParaRPr lang="en-CA" dirty="0"/>
          </a:p>
        </p:txBody>
      </p:sp>
      <p:pic>
        <p:nvPicPr>
          <p:cNvPr id="2050" name="Picture 2" descr="http://discoverexceptionalism.com/wp-content/uploads/2012/04/6a00d8341c1bf053ef01156f60fc43970c-800w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7965" y="4330833"/>
            <a:ext cx="2860179" cy="2194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69720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r>
              <a:rPr lang="en-US" dirty="0"/>
              <a:t>Parliament tried to give a monopoly on tea to the East India Company, which was Britain’s chief tea producer.</a:t>
            </a:r>
            <a:endParaRPr lang="en-CA" dirty="0"/>
          </a:p>
          <a:p>
            <a:pPr lvl="0"/>
            <a:r>
              <a:rPr lang="en-US" dirty="0"/>
              <a:t>A monopoly is complete control of a product or service.</a:t>
            </a:r>
            <a:endParaRPr lang="en-CA" dirty="0"/>
          </a:p>
          <a:p>
            <a:pPr lvl="0"/>
            <a:r>
              <a:rPr lang="en-US" dirty="0"/>
              <a:t>This meant the East India Company was able to sell tea for much cheaper than colonial merchants, many of whom sold smuggled tea.</a:t>
            </a:r>
            <a:endParaRPr lang="en-CA" dirty="0"/>
          </a:p>
          <a:p>
            <a:pPr lvl="0"/>
            <a:r>
              <a:rPr lang="en-US" dirty="0"/>
              <a:t>Colonial merchants could no longer make money in the tea trade. </a:t>
            </a:r>
            <a:endParaRPr lang="en-CA" dirty="0"/>
          </a:p>
          <a:p>
            <a:pPr lvl="0"/>
            <a:r>
              <a:rPr lang="en-US" dirty="0"/>
              <a:t>Many colonists decided to boycott tea.</a:t>
            </a:r>
            <a:endParaRPr lang="en-CA" dirty="0"/>
          </a:p>
          <a:p>
            <a:pPr lvl="0"/>
            <a:r>
              <a:rPr lang="en-US" dirty="0"/>
              <a:t>There were also attempts to keep the tea from shops. For example, in Pennsylvania colonists did not allow ships carrying British tea to enter their ports</a:t>
            </a:r>
            <a:r>
              <a:rPr lang="en-US" dirty="0" smtClean="0"/>
              <a:t>.</a:t>
            </a:r>
            <a:endParaRPr lang="en-CA" dirty="0"/>
          </a:p>
        </p:txBody>
      </p:sp>
      <p:sp>
        <p:nvSpPr>
          <p:cNvPr id="3" name="Title 2"/>
          <p:cNvSpPr>
            <a:spLocks noGrp="1"/>
          </p:cNvSpPr>
          <p:nvPr>
            <p:ph type="title"/>
          </p:nvPr>
        </p:nvSpPr>
        <p:spPr/>
        <p:txBody>
          <a:bodyPr/>
          <a:lstStyle/>
          <a:p>
            <a:r>
              <a:rPr lang="en-US" dirty="0" smtClean="0"/>
              <a:t>The Tea Act	</a:t>
            </a:r>
            <a:endParaRPr lang="en-CA" dirty="0"/>
          </a:p>
        </p:txBody>
      </p:sp>
    </p:spTree>
    <p:extLst>
      <p:ext uri="{BB962C8B-B14F-4D97-AF65-F5344CB8AC3E}">
        <p14:creationId xmlns:p14="http://schemas.microsoft.com/office/powerpoint/2010/main" val="1508983203"/>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Boston Tea Party</a:t>
            </a:r>
            <a:endParaRPr lang="en-CA" dirty="0"/>
          </a:p>
        </p:txBody>
      </p:sp>
      <p:pic>
        <p:nvPicPr>
          <p:cNvPr id="3074" name="Picture 2" descr="http://2.bp.blogspot.com/-BsPoNj0MPts/T6qbF1VNE7I/AAAAAAAAAuM/jv1b033jUw8/s1600/boston_tea_party3.jpg">
            <a:hlinkClick r:id="rId2" action="ppaction://hlinkfile"/>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bwMode="auto">
          <a:xfrm>
            <a:off x="685800" y="2749215"/>
            <a:ext cx="3803650" cy="285817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4"/>
          </p:nvPr>
        </p:nvSpPr>
        <p:spPr/>
        <p:txBody>
          <a:bodyPr/>
          <a:lstStyle/>
          <a:p>
            <a:r>
              <a:rPr lang="en-US" dirty="0" smtClean="0"/>
              <a:t>What is happening here?</a:t>
            </a:r>
          </a:p>
          <a:p>
            <a:r>
              <a:rPr lang="en-US" dirty="0" smtClean="0"/>
              <a:t>What groups of people do you see in the painting?</a:t>
            </a:r>
          </a:p>
          <a:p>
            <a:r>
              <a:rPr lang="en-US" dirty="0" smtClean="0"/>
              <a:t>Is everything as it seems?</a:t>
            </a:r>
            <a:endParaRPr lang="en-CA" dirty="0"/>
          </a:p>
        </p:txBody>
      </p:sp>
    </p:spTree>
    <p:extLst>
      <p:ext uri="{BB962C8B-B14F-4D97-AF65-F5344CB8AC3E}">
        <p14:creationId xmlns:p14="http://schemas.microsoft.com/office/powerpoint/2010/main" val="391191521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10000"/>
          </a:bodyPr>
          <a:lstStyle/>
          <a:p>
            <a:pPr lvl="0"/>
            <a:r>
              <a:rPr lang="en-US" dirty="0"/>
              <a:t>Boston had become a major center of colonial protest. Therefore, many people there were anxious to protest the Tea Act. </a:t>
            </a:r>
            <a:endParaRPr lang="en-CA" dirty="0"/>
          </a:p>
          <a:p>
            <a:pPr lvl="0"/>
            <a:r>
              <a:rPr lang="en-US" dirty="0"/>
              <a:t>On the evening of December 16, 1773, thousands of Bostonians and farmers from around the city packed a meetinghouse to hear Samuel Adams denounce the Tea Act.  </a:t>
            </a:r>
            <a:endParaRPr lang="en-CA" dirty="0"/>
          </a:p>
          <a:p>
            <a:pPr lvl="0"/>
            <a:r>
              <a:rPr lang="en-US" dirty="0"/>
              <a:t>Later that night, the Sons of Liberty carried out a protest against the act. Members of the group, disguised as Mohawk Native Americans boarded three ships, opened over 300 tea chests and dumped the tea into the harbor</a:t>
            </a:r>
            <a:r>
              <a:rPr lang="en-US" dirty="0" smtClean="0"/>
              <a:t>.</a:t>
            </a:r>
            <a:endParaRPr lang="en-CA" dirty="0"/>
          </a:p>
        </p:txBody>
      </p:sp>
      <p:sp>
        <p:nvSpPr>
          <p:cNvPr id="5" name="Title 4"/>
          <p:cNvSpPr>
            <a:spLocks noGrp="1"/>
          </p:cNvSpPr>
          <p:nvPr>
            <p:ph type="title"/>
          </p:nvPr>
        </p:nvSpPr>
        <p:spPr/>
        <p:txBody>
          <a:bodyPr/>
          <a:lstStyle/>
          <a:p>
            <a:r>
              <a:rPr lang="en-US" dirty="0" smtClean="0"/>
              <a:t>The Boston Tea Party</a:t>
            </a:r>
            <a:endParaRPr lang="en-CA" dirty="0"/>
          </a:p>
        </p:txBody>
      </p:sp>
    </p:spTree>
    <p:extLst>
      <p:ext uri="{BB962C8B-B14F-4D97-AF65-F5344CB8AC3E}">
        <p14:creationId xmlns:p14="http://schemas.microsoft.com/office/powerpoint/2010/main" val="187472268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People </a:t>
            </a:r>
            <a:r>
              <a:rPr lang="en-US" dirty="0"/>
              <a:t>in Britain called the Boston Tea Party an act of vandalism. </a:t>
            </a:r>
            <a:endParaRPr lang="en-US" dirty="0" smtClean="0"/>
          </a:p>
          <a:p>
            <a:r>
              <a:rPr lang="en-US" dirty="0" smtClean="0"/>
              <a:t>Even </a:t>
            </a:r>
            <a:r>
              <a:rPr lang="en-US" dirty="0"/>
              <a:t>some colonial leaders were upset by the </a:t>
            </a:r>
            <a:r>
              <a:rPr lang="en-US" dirty="0" smtClean="0"/>
              <a:t>action.</a:t>
            </a:r>
          </a:p>
          <a:p>
            <a:r>
              <a:rPr lang="en-US" dirty="0" smtClean="0"/>
              <a:t>Benjamin </a:t>
            </a:r>
            <a:r>
              <a:rPr lang="en-US" dirty="0"/>
              <a:t>Franklin supposedly said the tea needed to be paid for and even offered to pay for it </a:t>
            </a:r>
            <a:r>
              <a:rPr lang="en-US" dirty="0" smtClean="0"/>
              <a:t>himself.</a:t>
            </a:r>
          </a:p>
          <a:p>
            <a:r>
              <a:rPr lang="en-US" dirty="0" smtClean="0"/>
              <a:t>Other </a:t>
            </a:r>
            <a:r>
              <a:rPr lang="en-US" dirty="0"/>
              <a:t>colonial leaders, however, applauded the actions of the Sons of Liberty</a:t>
            </a:r>
            <a:endParaRPr lang="en-CA" dirty="0"/>
          </a:p>
        </p:txBody>
      </p:sp>
      <p:sp>
        <p:nvSpPr>
          <p:cNvPr id="3" name="Title 2"/>
          <p:cNvSpPr>
            <a:spLocks noGrp="1"/>
          </p:cNvSpPr>
          <p:nvPr>
            <p:ph type="title"/>
          </p:nvPr>
        </p:nvSpPr>
        <p:spPr/>
        <p:txBody>
          <a:bodyPr/>
          <a:lstStyle/>
          <a:p>
            <a:r>
              <a:rPr lang="en-US" sz="4800" dirty="0" smtClean="0"/>
              <a:t>Reaction to the Tea Party</a:t>
            </a:r>
            <a:endParaRPr lang="en-CA" sz="4800" dirty="0"/>
          </a:p>
        </p:txBody>
      </p:sp>
    </p:spTree>
    <p:extLst>
      <p:ext uri="{BB962C8B-B14F-4D97-AF65-F5344CB8AC3E}">
        <p14:creationId xmlns:p14="http://schemas.microsoft.com/office/powerpoint/2010/main" val="39234834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r>
              <a:rPr lang="en-US" dirty="0"/>
              <a:t>Do you think it was an act of vandalism? Why or why not?</a:t>
            </a:r>
            <a:endParaRPr lang="en-CA" dirty="0"/>
          </a:p>
          <a:p>
            <a:pPr lvl="0"/>
            <a:r>
              <a:rPr lang="en-US" dirty="0"/>
              <a:t>Was it a violent protest? Why or why not?</a:t>
            </a:r>
            <a:endParaRPr lang="en-CA" dirty="0"/>
          </a:p>
          <a:p>
            <a:pPr lvl="0"/>
            <a:r>
              <a:rPr lang="en-US" dirty="0"/>
              <a:t>Do you think it was an effective method of protest? Why or why not?</a:t>
            </a:r>
            <a:endParaRPr lang="en-CA" dirty="0"/>
          </a:p>
          <a:p>
            <a:pPr lvl="0"/>
            <a:r>
              <a:rPr lang="en-US" dirty="0"/>
              <a:t>Is it ever okay to break a law to make a point?</a:t>
            </a:r>
            <a:endParaRPr lang="en-CA" dirty="0"/>
          </a:p>
          <a:p>
            <a:pPr lvl="0"/>
            <a:r>
              <a:rPr lang="en-US" dirty="0"/>
              <a:t>When else in the past has someone broken a law to make a point? Were they successful? Why or why not?</a:t>
            </a:r>
            <a:endParaRPr lang="en-CA" dirty="0"/>
          </a:p>
          <a:p>
            <a:pPr lvl="0"/>
            <a:r>
              <a:rPr lang="en-US" dirty="0"/>
              <a:t>What do you think will happen next</a:t>
            </a:r>
            <a:r>
              <a:rPr lang="en-US" dirty="0" smtClean="0"/>
              <a:t>?</a:t>
            </a:r>
            <a:endParaRPr lang="en-CA" dirty="0"/>
          </a:p>
        </p:txBody>
      </p:sp>
      <p:sp>
        <p:nvSpPr>
          <p:cNvPr id="3" name="Title 2"/>
          <p:cNvSpPr>
            <a:spLocks noGrp="1"/>
          </p:cNvSpPr>
          <p:nvPr>
            <p:ph type="title"/>
          </p:nvPr>
        </p:nvSpPr>
        <p:spPr/>
        <p:txBody>
          <a:bodyPr/>
          <a:lstStyle/>
          <a:p>
            <a:r>
              <a:rPr lang="en-US" dirty="0" smtClean="0"/>
              <a:t>What do you think?</a:t>
            </a:r>
            <a:endParaRPr lang="en-CA" dirty="0"/>
          </a:p>
        </p:txBody>
      </p:sp>
    </p:spTree>
    <p:extLst>
      <p:ext uri="{BB962C8B-B14F-4D97-AF65-F5344CB8AC3E}">
        <p14:creationId xmlns:p14="http://schemas.microsoft.com/office/powerpoint/2010/main" val="325218577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arn(inVertical)">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arn(inVertical)">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barn(inVertical)">
                                      <p:cBhvr>
                                        <p:cTn id="3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Britain </a:t>
            </a:r>
            <a:r>
              <a:rPr lang="en-US" dirty="0"/>
              <a:t>reacted to the Boston Tea Party by passing a new set of acts to punish Boston. </a:t>
            </a:r>
            <a:endParaRPr lang="en-US" dirty="0" smtClean="0"/>
          </a:p>
          <a:p>
            <a:r>
              <a:rPr lang="en-US" dirty="0" smtClean="0"/>
              <a:t>These </a:t>
            </a:r>
            <a:r>
              <a:rPr lang="en-US" dirty="0"/>
              <a:t>were called the “Coercive Acts” in Britain and the “Intolerable Acts” in the colonies. </a:t>
            </a:r>
            <a:endParaRPr lang="en-US" dirty="0" smtClean="0"/>
          </a:p>
          <a:p>
            <a:pPr lvl="1"/>
            <a:r>
              <a:rPr lang="en-US" dirty="0" smtClean="0"/>
              <a:t>Why </a:t>
            </a:r>
            <a:r>
              <a:rPr lang="en-US" dirty="0"/>
              <a:t>they think the different names were used.</a:t>
            </a:r>
            <a:endParaRPr lang="en-CA" dirty="0"/>
          </a:p>
        </p:txBody>
      </p:sp>
      <p:sp>
        <p:nvSpPr>
          <p:cNvPr id="3" name="Title 2"/>
          <p:cNvSpPr>
            <a:spLocks noGrp="1"/>
          </p:cNvSpPr>
          <p:nvPr>
            <p:ph type="title"/>
          </p:nvPr>
        </p:nvSpPr>
        <p:spPr/>
        <p:txBody>
          <a:bodyPr/>
          <a:lstStyle/>
          <a:p>
            <a:r>
              <a:rPr lang="en-US" dirty="0" smtClean="0"/>
              <a:t>Reaction by Britain</a:t>
            </a:r>
            <a:endParaRPr lang="en-CA" dirty="0"/>
          </a:p>
        </p:txBody>
      </p:sp>
    </p:spTree>
    <p:extLst>
      <p:ext uri="{BB962C8B-B14F-4D97-AF65-F5344CB8AC3E}">
        <p14:creationId xmlns:p14="http://schemas.microsoft.com/office/powerpoint/2010/main" val="222764468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Royal Proclamation</a:t>
            </a:r>
            <a:endParaRPr lang="en-CA" dirty="0"/>
          </a:p>
        </p:txBody>
      </p:sp>
      <p:pic>
        <p:nvPicPr>
          <p:cNvPr id="3074" name="Picture 2" descr="http://www.alts.net/ns1625/proclamation1763.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2098335"/>
            <a:ext cx="6984775" cy="4220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559605"/>
      </p:ext>
    </p:extLst>
  </p:cSld>
  <p:clrMapOvr>
    <a:masterClrMapping/>
  </p:clrMapOvr>
  <p:transition spd="slow">
    <p:cover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hangingPunct="0"/>
            <a:r>
              <a:rPr lang="en-US" dirty="0" smtClean="0"/>
              <a:t>The </a:t>
            </a:r>
            <a:r>
              <a:rPr lang="en-US" dirty="0"/>
              <a:t>Boston Port Bill passed in March of 1774. It closed the Port of Boston until the colonists paid for the tea they destroyed.</a:t>
            </a:r>
            <a:endParaRPr lang="en-CA" dirty="0"/>
          </a:p>
          <a:p>
            <a:pPr lvl="0" hangingPunct="0"/>
            <a:r>
              <a:rPr lang="en-US" dirty="0"/>
              <a:t>To enforce the law, Parliament ordered the British navy to blockade Boston Harbor. Warships were used to prevent other ships from entering or leaving.</a:t>
            </a:r>
            <a:endParaRPr lang="en-CA" dirty="0"/>
          </a:p>
          <a:p>
            <a:pPr lvl="0" hangingPunct="0"/>
            <a:r>
              <a:rPr lang="en-US" dirty="0"/>
              <a:t>The Massachusetts Government Act stopped the Massachusetts legislature from making laws and banned town meetings that were not authorized by the royal governor.</a:t>
            </a:r>
            <a:endParaRPr lang="en-CA" dirty="0"/>
          </a:p>
          <a:p>
            <a:pPr lvl="0" hangingPunct="0"/>
            <a:r>
              <a:rPr lang="en-US" dirty="0"/>
              <a:t>A new Quartering Act ordered that colonists in Boston had to quarter British soldiers</a:t>
            </a:r>
            <a:r>
              <a:rPr lang="en-US" dirty="0" smtClean="0"/>
              <a:t>.</a:t>
            </a:r>
            <a:endParaRPr lang="en-CA" dirty="0"/>
          </a:p>
        </p:txBody>
      </p:sp>
      <p:sp>
        <p:nvSpPr>
          <p:cNvPr id="3" name="Title 2"/>
          <p:cNvSpPr>
            <a:spLocks noGrp="1"/>
          </p:cNvSpPr>
          <p:nvPr>
            <p:ph type="title"/>
          </p:nvPr>
        </p:nvSpPr>
        <p:spPr/>
        <p:txBody>
          <a:bodyPr/>
          <a:lstStyle/>
          <a:p>
            <a:r>
              <a:rPr lang="en-US" dirty="0" smtClean="0"/>
              <a:t>The Intolerable Acts</a:t>
            </a:r>
            <a:endParaRPr lang="en-CA" dirty="0"/>
          </a:p>
        </p:txBody>
      </p:sp>
    </p:spTree>
    <p:extLst>
      <p:ext uri="{BB962C8B-B14F-4D97-AF65-F5344CB8AC3E}">
        <p14:creationId xmlns:p14="http://schemas.microsoft.com/office/powerpoint/2010/main" val="152884461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r>
              <a:rPr lang="en-US" dirty="0"/>
              <a:t>How do you think these acts affected Boston?</a:t>
            </a:r>
            <a:endParaRPr lang="en-CA" dirty="0"/>
          </a:p>
          <a:p>
            <a:pPr lvl="0"/>
            <a:r>
              <a:rPr lang="en-US" dirty="0"/>
              <a:t>Do you think these were a fair consequence for the Boston Tea Party? Why or why not?</a:t>
            </a:r>
            <a:endParaRPr lang="en-CA" dirty="0"/>
          </a:p>
          <a:p>
            <a:pPr lvl="0"/>
            <a:r>
              <a:rPr lang="en-US" dirty="0"/>
              <a:t>Since these acts mainly punished Boston, do you think colonists in other places were angry about these new laws? Why or why not</a:t>
            </a:r>
            <a:r>
              <a:rPr lang="en-US" dirty="0" smtClean="0"/>
              <a:t>?</a:t>
            </a:r>
            <a:endParaRPr lang="en-CA" dirty="0"/>
          </a:p>
          <a:p>
            <a:pPr lvl="0"/>
            <a:r>
              <a:rPr lang="en-US" dirty="0" smtClean="0"/>
              <a:t>Many </a:t>
            </a:r>
            <a:r>
              <a:rPr lang="en-US" dirty="0"/>
              <a:t>colonists were quick to come to the defense of Boston. </a:t>
            </a:r>
            <a:endParaRPr lang="en-US" dirty="0" smtClean="0"/>
          </a:p>
          <a:p>
            <a:pPr lvl="1"/>
            <a:r>
              <a:rPr lang="en-US" dirty="0" smtClean="0"/>
              <a:t>They </a:t>
            </a:r>
            <a:r>
              <a:rPr lang="en-US" dirty="0"/>
              <a:t>protested the Intolerable Acts and sent supplies to Boston. </a:t>
            </a:r>
          </a:p>
          <a:p>
            <a:pPr lvl="1"/>
            <a:r>
              <a:rPr lang="en-US" dirty="0" smtClean="0"/>
              <a:t>The </a:t>
            </a:r>
            <a:r>
              <a:rPr lang="en-US" dirty="0"/>
              <a:t>British had hoped to isolate Boston by these laws, but they had the effect of uniting the colonies</a:t>
            </a:r>
            <a:r>
              <a:rPr lang="en-US" dirty="0" smtClean="0"/>
              <a:t>.</a:t>
            </a:r>
            <a:endParaRPr lang="en-CA" dirty="0"/>
          </a:p>
        </p:txBody>
      </p:sp>
      <p:sp>
        <p:nvSpPr>
          <p:cNvPr id="3" name="Title 2"/>
          <p:cNvSpPr>
            <a:spLocks noGrp="1"/>
          </p:cNvSpPr>
          <p:nvPr>
            <p:ph type="title"/>
          </p:nvPr>
        </p:nvSpPr>
        <p:spPr/>
        <p:txBody>
          <a:bodyPr/>
          <a:lstStyle/>
          <a:p>
            <a:r>
              <a:rPr lang="en-US" sz="4000" dirty="0" smtClean="0"/>
              <a:t>Analysis of the Intolerable Acts</a:t>
            </a:r>
            <a:endParaRPr lang="en-CA" sz="4000" dirty="0"/>
          </a:p>
        </p:txBody>
      </p:sp>
    </p:spTree>
    <p:extLst>
      <p:ext uri="{BB962C8B-B14F-4D97-AF65-F5344CB8AC3E}">
        <p14:creationId xmlns:p14="http://schemas.microsoft.com/office/powerpoint/2010/main" val="336934077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down)">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down)">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wipe(down)">
                                      <p:cBhvr>
                                        <p:cTn id="3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Representatives from all colonies </a:t>
            </a:r>
            <a:r>
              <a:rPr lang="en-US" dirty="0" smtClean="0"/>
              <a:t>came.</a:t>
            </a:r>
            <a:endParaRPr lang="en-US" dirty="0"/>
          </a:p>
          <a:p>
            <a:r>
              <a:rPr lang="en-US" dirty="0"/>
              <a:t>New York sent </a:t>
            </a:r>
            <a:r>
              <a:rPr lang="en-US" b="1" u="sng" dirty="0"/>
              <a:t>John Jay</a:t>
            </a:r>
            <a:r>
              <a:rPr lang="en-US" dirty="0"/>
              <a:t>, Massachusetts sent Sam and his brother </a:t>
            </a:r>
            <a:r>
              <a:rPr lang="en-US" b="1" dirty="0"/>
              <a:t>John Adams</a:t>
            </a:r>
            <a:r>
              <a:rPr lang="en-US" dirty="0"/>
              <a:t>, a successful </a:t>
            </a:r>
            <a:r>
              <a:rPr lang="en-US" dirty="0" smtClean="0"/>
              <a:t>lawyer.</a:t>
            </a:r>
          </a:p>
          <a:p>
            <a:r>
              <a:rPr lang="en-US" dirty="0"/>
              <a:t>Virginia sent </a:t>
            </a:r>
            <a:r>
              <a:rPr lang="en-US" b="1" u="sng" dirty="0"/>
              <a:t>Richard Henry Lee, Patrick Henry, as well as George Washington</a:t>
            </a:r>
            <a:r>
              <a:rPr lang="en-US" dirty="0"/>
              <a:t>. </a:t>
            </a:r>
          </a:p>
          <a:p>
            <a:endParaRPr lang="en-US" dirty="0"/>
          </a:p>
          <a:p>
            <a:endParaRPr lang="en-CA" dirty="0"/>
          </a:p>
        </p:txBody>
      </p:sp>
      <p:sp>
        <p:nvSpPr>
          <p:cNvPr id="3" name="Title 2"/>
          <p:cNvSpPr>
            <a:spLocks noGrp="1"/>
          </p:cNvSpPr>
          <p:nvPr>
            <p:ph type="title"/>
          </p:nvPr>
        </p:nvSpPr>
        <p:spPr/>
        <p:txBody>
          <a:bodyPr/>
          <a:lstStyle/>
          <a:p>
            <a:r>
              <a:rPr lang="en-US" sz="4800" dirty="0"/>
              <a:t>The Continental Congress</a:t>
            </a:r>
            <a:endParaRPr lang="en-CA" sz="4800" dirty="0"/>
          </a:p>
        </p:txBody>
      </p:sp>
      <p:pic>
        <p:nvPicPr>
          <p:cNvPr id="1027" name="Picture 3" descr="C:\Documents and Settings\sunderwood\Local Settings\Temporary Internet Files\Content.IE5\MLIR3C4B\MC90015005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4149080"/>
            <a:ext cx="1656184" cy="2407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5391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colonies had different views, but now they had a common </a:t>
            </a:r>
            <a:r>
              <a:rPr lang="en-US" dirty="0" smtClean="0"/>
              <a:t>goal.</a:t>
            </a:r>
          </a:p>
          <a:p>
            <a:r>
              <a:rPr lang="en-US" dirty="0"/>
              <a:t>The delegates voted to </a:t>
            </a:r>
            <a:r>
              <a:rPr lang="en-US" b="1" u="sng" dirty="0"/>
              <a:t>boycott all </a:t>
            </a:r>
            <a:r>
              <a:rPr lang="en-US" dirty="0"/>
              <a:t>British goods. </a:t>
            </a:r>
          </a:p>
          <a:p>
            <a:r>
              <a:rPr lang="en-US" dirty="0"/>
              <a:t>They also decided to form </a:t>
            </a:r>
            <a:r>
              <a:rPr lang="en-US" b="1" u="sng" dirty="0"/>
              <a:t>militias</a:t>
            </a:r>
            <a:r>
              <a:rPr lang="en-US" dirty="0"/>
              <a:t>, groups of citizen soldiers. </a:t>
            </a:r>
          </a:p>
          <a:p>
            <a:r>
              <a:rPr lang="en-US" dirty="0"/>
              <a:t>If fighting did break out, colonies would have a military ready for fighting. </a:t>
            </a:r>
          </a:p>
          <a:p>
            <a:r>
              <a:rPr lang="en-US" b="1" u="sng" dirty="0"/>
              <a:t>Minutemen</a:t>
            </a:r>
            <a:r>
              <a:rPr lang="en-US" dirty="0"/>
              <a:t> were soldiers who would be ready for fighting in a minutes noticed if war broke out. </a:t>
            </a:r>
          </a:p>
          <a:p>
            <a:endParaRPr lang="en-CA" dirty="0"/>
          </a:p>
        </p:txBody>
      </p:sp>
      <p:sp>
        <p:nvSpPr>
          <p:cNvPr id="3" name="Title 2"/>
          <p:cNvSpPr>
            <a:spLocks noGrp="1"/>
          </p:cNvSpPr>
          <p:nvPr>
            <p:ph type="title"/>
          </p:nvPr>
        </p:nvSpPr>
        <p:spPr/>
        <p:txBody>
          <a:bodyPr/>
          <a:lstStyle/>
          <a:p>
            <a:r>
              <a:rPr lang="en-US" dirty="0"/>
              <a:t>Different Interests</a:t>
            </a:r>
            <a:endParaRPr lang="en-CA" dirty="0"/>
          </a:p>
        </p:txBody>
      </p:sp>
    </p:spTree>
    <p:extLst>
      <p:ext uri="{BB962C8B-B14F-4D97-AF65-F5344CB8AC3E}">
        <p14:creationId xmlns:p14="http://schemas.microsoft.com/office/powerpoint/2010/main" val="25481048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It was rumored the colonists were storing ammunition and weapons at Concord, a town close to Boston.</a:t>
            </a:r>
          </a:p>
          <a:p>
            <a:r>
              <a:rPr lang="en-US" dirty="0"/>
              <a:t>King George sent </a:t>
            </a:r>
            <a:r>
              <a:rPr lang="en-US" b="1" u="sng" dirty="0"/>
              <a:t>700 troops</a:t>
            </a:r>
            <a:r>
              <a:rPr lang="en-US" dirty="0"/>
              <a:t> to Concord </a:t>
            </a:r>
          </a:p>
          <a:p>
            <a:pPr marL="0" indent="0">
              <a:buNone/>
            </a:pPr>
            <a:endParaRPr lang="en-CA" dirty="0"/>
          </a:p>
        </p:txBody>
      </p:sp>
      <p:sp>
        <p:nvSpPr>
          <p:cNvPr id="3" name="Title 2"/>
          <p:cNvSpPr>
            <a:spLocks noGrp="1"/>
          </p:cNvSpPr>
          <p:nvPr>
            <p:ph type="title"/>
          </p:nvPr>
        </p:nvSpPr>
        <p:spPr/>
        <p:txBody>
          <a:bodyPr/>
          <a:lstStyle/>
          <a:p>
            <a:r>
              <a:rPr lang="en-US" dirty="0"/>
              <a:t>The King Sends Troops</a:t>
            </a:r>
            <a:endParaRPr lang="en-CA" dirty="0"/>
          </a:p>
        </p:txBody>
      </p:sp>
      <p:pic>
        <p:nvPicPr>
          <p:cNvPr id="2050" name="Picture 2" descr="http://thehistoryjunkie.com/wp-content/uploads/2011/06/conco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933056"/>
            <a:ext cx="3449960" cy="2587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50461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Dr. Joseph Warren of Boston saw troops form ranks and then march out of the </a:t>
            </a:r>
            <a:r>
              <a:rPr lang="en-US" dirty="0" smtClean="0"/>
              <a:t>city.</a:t>
            </a:r>
          </a:p>
          <a:p>
            <a:r>
              <a:rPr lang="en-US" dirty="0"/>
              <a:t>He rushed to alert </a:t>
            </a:r>
            <a:r>
              <a:rPr lang="en-US" b="1" u="sng" dirty="0"/>
              <a:t>Paul Revere</a:t>
            </a:r>
            <a:r>
              <a:rPr lang="en-US" dirty="0"/>
              <a:t>. Revere rushed to </a:t>
            </a:r>
            <a:r>
              <a:rPr lang="en-US" b="1" u="sng" dirty="0"/>
              <a:t>Lexington</a:t>
            </a:r>
            <a:r>
              <a:rPr lang="en-US" dirty="0"/>
              <a:t> to warn Samuel Adams and John Hancock that “</a:t>
            </a:r>
            <a:r>
              <a:rPr lang="en-US" b="1" u="sng" dirty="0"/>
              <a:t>The British were coming</a:t>
            </a:r>
            <a:r>
              <a:rPr lang="en-US" b="1" dirty="0" smtClean="0"/>
              <a:t>”.</a:t>
            </a:r>
            <a:endParaRPr lang="en-US" dirty="0"/>
          </a:p>
          <a:p>
            <a:r>
              <a:rPr lang="en-US" dirty="0"/>
              <a:t>Adams heard the news and yelled “What a glorious morning this is</a:t>
            </a:r>
            <a:r>
              <a:rPr lang="en-US" dirty="0" smtClean="0"/>
              <a:t>”.</a:t>
            </a:r>
            <a:endParaRPr lang="en-US" dirty="0"/>
          </a:p>
          <a:p>
            <a:r>
              <a:rPr lang="en-US" dirty="0"/>
              <a:t>The colonists were ready to fight for their </a:t>
            </a:r>
            <a:r>
              <a:rPr lang="en-US" dirty="0" smtClean="0"/>
              <a:t>independence.</a:t>
            </a:r>
            <a:endParaRPr lang="en-US" dirty="0"/>
          </a:p>
          <a:p>
            <a:endParaRPr lang="en-US" dirty="0"/>
          </a:p>
          <a:p>
            <a:endParaRPr lang="en-CA" dirty="0"/>
          </a:p>
        </p:txBody>
      </p:sp>
      <p:sp>
        <p:nvSpPr>
          <p:cNvPr id="3" name="Title 2"/>
          <p:cNvSpPr>
            <a:spLocks noGrp="1"/>
          </p:cNvSpPr>
          <p:nvPr>
            <p:ph type="title"/>
          </p:nvPr>
        </p:nvSpPr>
        <p:spPr/>
        <p:txBody>
          <a:bodyPr/>
          <a:lstStyle/>
          <a:p>
            <a:r>
              <a:rPr lang="en-US" dirty="0"/>
              <a:t>Paul Revere</a:t>
            </a:r>
            <a:endParaRPr lang="en-CA" dirty="0"/>
          </a:p>
        </p:txBody>
      </p:sp>
      <p:pic>
        <p:nvPicPr>
          <p:cNvPr id="3074" name="Picture 2" descr="C:\Documents and Settings\sunderwood\Local Settings\Temporary Internet Files\Content.IE5\NG0AWYD4\MC90014984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4842322"/>
            <a:ext cx="1171675" cy="1669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298003"/>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down)">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When the British arrived at Lexington, 70 minutemen stood in the army of about 700’s way.</a:t>
            </a:r>
          </a:p>
          <a:p>
            <a:r>
              <a:rPr lang="en-US" dirty="0"/>
              <a:t>A redcoat shouted, “</a:t>
            </a:r>
            <a:r>
              <a:rPr lang="en-US" b="1" u="sng" dirty="0"/>
              <a:t>Throw down your arms, ye villains, ye rebels</a:t>
            </a:r>
            <a:r>
              <a:rPr lang="en-US" dirty="0" smtClean="0"/>
              <a:t>”.</a:t>
            </a:r>
            <a:endParaRPr lang="en-US" dirty="0"/>
          </a:p>
          <a:p>
            <a:r>
              <a:rPr lang="en-US" dirty="0"/>
              <a:t>It is unknown who, but someone then fired a shot. Bullets rang out and when it was over, </a:t>
            </a:r>
            <a:r>
              <a:rPr lang="en-US" b="1" u="sng" dirty="0"/>
              <a:t>eight minutemen</a:t>
            </a:r>
            <a:r>
              <a:rPr lang="en-US" dirty="0"/>
              <a:t> were dead. </a:t>
            </a:r>
          </a:p>
        </p:txBody>
      </p:sp>
      <p:sp>
        <p:nvSpPr>
          <p:cNvPr id="3" name="Title 2"/>
          <p:cNvSpPr>
            <a:spLocks noGrp="1"/>
          </p:cNvSpPr>
          <p:nvPr>
            <p:ph type="title"/>
          </p:nvPr>
        </p:nvSpPr>
        <p:spPr/>
        <p:txBody>
          <a:bodyPr/>
          <a:lstStyle/>
          <a:p>
            <a:r>
              <a:rPr lang="en-US" sz="4000" dirty="0"/>
              <a:t>Battle of Lexington and Concord </a:t>
            </a:r>
            <a:endParaRPr lang="en-CA" sz="4000" dirty="0"/>
          </a:p>
        </p:txBody>
      </p:sp>
      <p:pic>
        <p:nvPicPr>
          <p:cNvPr id="4098" name="Picture 2" descr="C:\Documents and Settings\sunderwood\Local Settings\Temporary Internet Files\Content.IE5\4RO7FU45\MC90014942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9519" y="4581128"/>
            <a:ext cx="1269116" cy="1931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073082"/>
      </p:ext>
    </p:extLst>
  </p:cSld>
  <p:clrMapOvr>
    <a:masterClrMapping/>
  </p:clrMapOvr>
  <p:transition spd="slow">
    <p:cover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dirty="0"/>
              <a:t>The troops destroyed the remaining supplies, although many were removed by colonists, and headed back to Boston.</a:t>
            </a:r>
          </a:p>
          <a:p>
            <a:pPr>
              <a:lnSpc>
                <a:spcPct val="90000"/>
              </a:lnSpc>
            </a:pPr>
            <a:r>
              <a:rPr lang="en-US" dirty="0"/>
              <a:t>However, </a:t>
            </a:r>
            <a:r>
              <a:rPr lang="en-US" b="1" u="sng" dirty="0"/>
              <a:t>Blacksmiths, saddle makers, farmers, and clerks</a:t>
            </a:r>
            <a:r>
              <a:rPr lang="en-US" dirty="0"/>
              <a:t> hid behind rocks, trees, and stone fences. </a:t>
            </a:r>
          </a:p>
          <a:p>
            <a:pPr>
              <a:lnSpc>
                <a:spcPct val="90000"/>
              </a:lnSpc>
            </a:pPr>
            <a:r>
              <a:rPr lang="en-US" dirty="0"/>
              <a:t>As the British walked back down the trail, the colonists fired. </a:t>
            </a:r>
          </a:p>
          <a:p>
            <a:pPr>
              <a:lnSpc>
                <a:spcPct val="90000"/>
              </a:lnSpc>
            </a:pPr>
            <a:r>
              <a:rPr lang="en-US" dirty="0"/>
              <a:t>By the time the British reached Boston, 200 were wounded and 73 were dead.  </a:t>
            </a:r>
          </a:p>
        </p:txBody>
      </p:sp>
      <p:sp>
        <p:nvSpPr>
          <p:cNvPr id="3" name="Title 2"/>
          <p:cNvSpPr>
            <a:spLocks noGrp="1"/>
          </p:cNvSpPr>
          <p:nvPr>
            <p:ph type="title"/>
          </p:nvPr>
        </p:nvSpPr>
        <p:spPr/>
        <p:txBody>
          <a:bodyPr/>
          <a:lstStyle/>
          <a:p>
            <a:r>
              <a:rPr lang="en-US" dirty="0"/>
              <a:t>Lexington and Concord </a:t>
            </a:r>
            <a:endParaRPr lang="en-CA" dirty="0"/>
          </a:p>
        </p:txBody>
      </p:sp>
    </p:spTree>
    <p:extLst>
      <p:ext uri="{BB962C8B-B14F-4D97-AF65-F5344CB8AC3E}">
        <p14:creationId xmlns:p14="http://schemas.microsoft.com/office/powerpoint/2010/main" val="85785681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dirty="0"/>
              <a:t>Lexington and Concord became known as “</a:t>
            </a:r>
            <a:r>
              <a:rPr lang="en-US" b="1" u="sng" dirty="0"/>
              <a:t>The shot heard round the world</a:t>
            </a:r>
            <a:r>
              <a:rPr lang="en-US" dirty="0"/>
              <a:t>”. </a:t>
            </a:r>
          </a:p>
          <a:p>
            <a:pPr>
              <a:lnSpc>
                <a:spcPct val="90000"/>
              </a:lnSpc>
            </a:pPr>
            <a:r>
              <a:rPr lang="en-US" dirty="0"/>
              <a:t>The battle for America’s independence from Britain had begun.</a:t>
            </a:r>
          </a:p>
          <a:p>
            <a:pPr>
              <a:lnSpc>
                <a:spcPct val="90000"/>
              </a:lnSpc>
            </a:pPr>
            <a:r>
              <a:rPr lang="en-US" dirty="0"/>
              <a:t>Volunteers started to join the militias. Soon the army around Boston was 20,000 strong.</a:t>
            </a:r>
          </a:p>
          <a:p>
            <a:pPr>
              <a:lnSpc>
                <a:spcPct val="90000"/>
              </a:lnSpc>
            </a:pPr>
            <a:r>
              <a:rPr lang="en-US" dirty="0"/>
              <a:t>Americans and British waited for the other to make the next move</a:t>
            </a:r>
            <a:r>
              <a:rPr lang="en-US" dirty="0" smtClean="0"/>
              <a:t>.</a:t>
            </a:r>
            <a:endParaRPr lang="en-US" dirty="0"/>
          </a:p>
        </p:txBody>
      </p:sp>
      <p:sp>
        <p:nvSpPr>
          <p:cNvPr id="3" name="Title 2"/>
          <p:cNvSpPr>
            <a:spLocks noGrp="1"/>
          </p:cNvSpPr>
          <p:nvPr>
            <p:ph type="title"/>
          </p:nvPr>
        </p:nvSpPr>
        <p:spPr/>
        <p:txBody>
          <a:bodyPr/>
          <a:lstStyle/>
          <a:p>
            <a:r>
              <a:rPr lang="en-US" dirty="0"/>
              <a:t>Building Forces</a:t>
            </a:r>
            <a:endParaRPr lang="en-CA" dirty="0"/>
          </a:p>
        </p:txBody>
      </p:sp>
    </p:spTree>
    <p:extLst>
      <p:ext uri="{BB962C8B-B14F-4D97-AF65-F5344CB8AC3E}">
        <p14:creationId xmlns:p14="http://schemas.microsoft.com/office/powerpoint/2010/main" val="1857241833"/>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1,200 Militia men were stationed on </a:t>
            </a:r>
            <a:r>
              <a:rPr lang="en-US" b="1" u="sng" dirty="0"/>
              <a:t>Bunker and Breed’s Hill</a:t>
            </a:r>
            <a:r>
              <a:rPr lang="en-US" dirty="0"/>
              <a:t> on June 16, 1775</a:t>
            </a:r>
          </a:p>
          <a:p>
            <a:r>
              <a:rPr lang="en-US" dirty="0"/>
              <a:t>The British decided to drive the Americans out. They charged up the hill.</a:t>
            </a:r>
          </a:p>
          <a:p>
            <a:r>
              <a:rPr lang="en-US" dirty="0"/>
              <a:t>Colonel Prescott, low on ammunition, shouted the order “</a:t>
            </a:r>
            <a:r>
              <a:rPr lang="en-US" b="1" u="sng" dirty="0"/>
              <a:t>Don’t fire until you see the white in their eyes</a:t>
            </a:r>
            <a:r>
              <a:rPr lang="en-US" dirty="0" smtClean="0"/>
              <a:t>!!”</a:t>
            </a:r>
            <a:endParaRPr lang="en-US" dirty="0"/>
          </a:p>
        </p:txBody>
      </p:sp>
      <p:sp>
        <p:nvSpPr>
          <p:cNvPr id="3" name="Title 2"/>
          <p:cNvSpPr>
            <a:spLocks noGrp="1"/>
          </p:cNvSpPr>
          <p:nvPr>
            <p:ph type="title"/>
          </p:nvPr>
        </p:nvSpPr>
        <p:spPr/>
        <p:txBody>
          <a:bodyPr/>
          <a:lstStyle/>
          <a:p>
            <a:r>
              <a:rPr lang="en-US" dirty="0"/>
              <a:t>The Battle of Bunker Hill</a:t>
            </a:r>
            <a:endParaRPr lang="en-CA" dirty="0"/>
          </a:p>
        </p:txBody>
      </p:sp>
    </p:spTree>
    <p:extLst>
      <p:ext uri="{BB962C8B-B14F-4D97-AF65-F5344CB8AC3E}">
        <p14:creationId xmlns:p14="http://schemas.microsoft.com/office/powerpoint/2010/main" val="116265193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Map of North America 1763 - 1775</a:t>
            </a:r>
            <a:endParaRPr lang="en-CA" sz="3600" dirty="0"/>
          </a:p>
        </p:txBody>
      </p:sp>
      <p:pic>
        <p:nvPicPr>
          <p:cNvPr id="4098" name="Picture 2" descr="http://www1.american.edu/ted/ice/images4/kckbritish-era-1763-7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2245494"/>
            <a:ext cx="5112568" cy="4369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323745"/>
      </p:ext>
    </p:extLst>
  </p:cSld>
  <p:clrMapOvr>
    <a:masterClrMapping/>
  </p:clrMapOvr>
  <p:transition spd="slow">
    <p:cover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dirty="0"/>
              <a:t>The Americans opened fire, causing the British to retreat.</a:t>
            </a:r>
          </a:p>
          <a:p>
            <a:pPr>
              <a:lnSpc>
                <a:spcPct val="90000"/>
              </a:lnSpc>
            </a:pPr>
            <a:r>
              <a:rPr lang="en-US" dirty="0"/>
              <a:t>The redcoats charged twice more, and eventually </a:t>
            </a:r>
            <a:r>
              <a:rPr lang="en-US" b="1" u="sng" dirty="0"/>
              <a:t>the Americans had to retreat</a:t>
            </a:r>
          </a:p>
          <a:p>
            <a:pPr>
              <a:lnSpc>
                <a:spcPct val="90000"/>
              </a:lnSpc>
            </a:pPr>
            <a:r>
              <a:rPr lang="en-US" dirty="0"/>
              <a:t>The British won the Battle of Bunker Hill, but had more than 1000 soldiers dead and wounded.</a:t>
            </a:r>
          </a:p>
          <a:p>
            <a:pPr>
              <a:lnSpc>
                <a:spcPct val="90000"/>
              </a:lnSpc>
            </a:pPr>
            <a:r>
              <a:rPr lang="en-US" dirty="0"/>
              <a:t>The British learned defeating America would not be easy.</a:t>
            </a:r>
            <a:endParaRPr lang="en-US" dirty="0"/>
          </a:p>
        </p:txBody>
      </p:sp>
      <p:sp>
        <p:nvSpPr>
          <p:cNvPr id="3" name="Title 2"/>
          <p:cNvSpPr>
            <a:spLocks noGrp="1"/>
          </p:cNvSpPr>
          <p:nvPr>
            <p:ph type="title"/>
          </p:nvPr>
        </p:nvSpPr>
        <p:spPr/>
        <p:txBody>
          <a:bodyPr/>
          <a:lstStyle/>
          <a:p>
            <a:r>
              <a:rPr lang="en-US" dirty="0"/>
              <a:t>Result of Bunker Hill</a:t>
            </a:r>
            <a:endParaRPr lang="en-CA" dirty="0"/>
          </a:p>
        </p:txBody>
      </p:sp>
    </p:spTree>
    <p:extLst>
      <p:ext uri="{BB962C8B-B14F-4D97-AF65-F5344CB8AC3E}">
        <p14:creationId xmlns:p14="http://schemas.microsoft.com/office/powerpoint/2010/main" val="358265157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dirty="0"/>
              <a:t>Americans now had 2 choices:</a:t>
            </a:r>
          </a:p>
          <a:p>
            <a:pPr marL="868680" lvl="1" indent="-457200">
              <a:lnSpc>
                <a:spcPct val="90000"/>
              </a:lnSpc>
              <a:buFont typeface="+mj-lt"/>
              <a:buAutoNum type="arabicPeriod"/>
            </a:pPr>
            <a:r>
              <a:rPr lang="en-US" sz="2400" dirty="0" smtClean="0"/>
              <a:t>Become </a:t>
            </a:r>
            <a:r>
              <a:rPr lang="en-US" sz="2400" b="1" u="sng" dirty="0"/>
              <a:t>Loyalists</a:t>
            </a:r>
            <a:r>
              <a:rPr lang="en-US" sz="2400" dirty="0"/>
              <a:t> and stay loyal with Britain. These people did not consider taxes to be unfair and worth a </a:t>
            </a:r>
            <a:r>
              <a:rPr lang="en-US" sz="2400" dirty="0" smtClean="0"/>
              <a:t>rebellion.</a:t>
            </a:r>
          </a:p>
          <a:p>
            <a:pPr marL="868680" lvl="1" indent="-457200">
              <a:lnSpc>
                <a:spcPct val="90000"/>
              </a:lnSpc>
              <a:buFont typeface="+mj-lt"/>
              <a:buAutoNum type="arabicPeriod"/>
            </a:pPr>
            <a:r>
              <a:rPr lang="en-US" sz="2400" dirty="0" smtClean="0"/>
              <a:t>Become </a:t>
            </a:r>
            <a:r>
              <a:rPr lang="en-US" sz="2400" b="1" u="sng" dirty="0"/>
              <a:t>Patriots</a:t>
            </a:r>
            <a:r>
              <a:rPr lang="en-US" sz="2400" dirty="0"/>
              <a:t>, and fight the British to the end, until independence was won.</a:t>
            </a:r>
          </a:p>
          <a:p>
            <a:endParaRPr lang="en-CA" dirty="0"/>
          </a:p>
        </p:txBody>
      </p:sp>
      <p:sp>
        <p:nvSpPr>
          <p:cNvPr id="3" name="Title 2"/>
          <p:cNvSpPr>
            <a:spLocks noGrp="1"/>
          </p:cNvSpPr>
          <p:nvPr>
            <p:ph type="title"/>
          </p:nvPr>
        </p:nvSpPr>
        <p:spPr/>
        <p:txBody>
          <a:bodyPr/>
          <a:lstStyle/>
          <a:p>
            <a:r>
              <a:rPr lang="en-US" dirty="0"/>
              <a:t>Decisions</a:t>
            </a:r>
            <a:endParaRPr lang="en-CA" dirty="0"/>
          </a:p>
        </p:txBody>
      </p:sp>
      <p:pic>
        <p:nvPicPr>
          <p:cNvPr id="5122" name="Picture 2" descr="C:\Documents and Settings\sunderwood\Local Settings\Temporary Internet Files\Content.IE5\4RO7FU45\MC90044142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077072"/>
            <a:ext cx="2594487" cy="2594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547965"/>
      </p:ext>
    </p:extLst>
  </p:cSld>
  <p:clrMapOvr>
    <a:masterClrMapping/>
  </p:clrMapOvr>
  <p:transition spd="slow">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Pontiac was an Ottawa Chief</a:t>
            </a:r>
          </a:p>
          <a:p>
            <a:pPr lvl="1">
              <a:buFont typeface="Courier New" pitchFamily="49" charset="0"/>
              <a:buChar char="o"/>
            </a:pPr>
            <a:r>
              <a:rPr lang="en-US" sz="2800" dirty="0" smtClean="0"/>
              <a:t>He organized a war by trying to unite Native tribes to fight against the British.</a:t>
            </a:r>
          </a:p>
          <a:p>
            <a:pPr lvl="1">
              <a:buFont typeface="Courier New" pitchFamily="49" charset="0"/>
              <a:buChar char="o"/>
            </a:pPr>
            <a:r>
              <a:rPr lang="en-US" sz="2800" dirty="0" smtClean="0"/>
              <a:t>Pontiac was a good leader, but was not able to gain military support from France.</a:t>
            </a:r>
          </a:p>
          <a:p>
            <a:pPr lvl="1">
              <a:buFont typeface="Courier New" pitchFamily="49" charset="0"/>
              <a:buChar char="o"/>
            </a:pPr>
            <a:r>
              <a:rPr lang="en-US" sz="2800" dirty="0" smtClean="0"/>
              <a:t>The British were able to defeat Pontiac and his warriors.</a:t>
            </a:r>
          </a:p>
        </p:txBody>
      </p:sp>
      <p:sp>
        <p:nvSpPr>
          <p:cNvPr id="3" name="Title 2"/>
          <p:cNvSpPr>
            <a:spLocks noGrp="1"/>
          </p:cNvSpPr>
          <p:nvPr>
            <p:ph type="title"/>
          </p:nvPr>
        </p:nvSpPr>
        <p:spPr/>
        <p:txBody>
          <a:bodyPr/>
          <a:lstStyle/>
          <a:p>
            <a:r>
              <a:rPr lang="en-US" dirty="0" smtClean="0"/>
              <a:t>Pontiac’s Rebellion</a:t>
            </a:r>
            <a:endParaRPr lang="en-CA" dirty="0"/>
          </a:p>
        </p:txBody>
      </p:sp>
    </p:spTree>
    <p:extLst>
      <p:ext uri="{BB962C8B-B14F-4D97-AF65-F5344CB8AC3E}">
        <p14:creationId xmlns:p14="http://schemas.microsoft.com/office/powerpoint/2010/main" val="88262563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Pontiac and the War</a:t>
            </a:r>
            <a:endParaRPr lang="en-CA"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2276872"/>
            <a:ext cx="2138525" cy="2635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File:Pontiac's w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2216355"/>
            <a:ext cx="5400600" cy="43089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1560" y="5025950"/>
            <a:ext cx="2160240" cy="923330"/>
          </a:xfrm>
          <a:prstGeom prst="rect">
            <a:avLst/>
          </a:prstGeom>
          <a:noFill/>
        </p:spPr>
        <p:txBody>
          <a:bodyPr wrap="square" rtlCol="0">
            <a:spAutoFit/>
          </a:bodyPr>
          <a:lstStyle/>
          <a:p>
            <a:pPr algn="ctr"/>
            <a:r>
              <a:rPr lang="en-US" dirty="0" smtClean="0"/>
              <a:t>Portrait of Pontiac by John Mix Stanley</a:t>
            </a:r>
            <a:endParaRPr lang="en-CA" dirty="0"/>
          </a:p>
        </p:txBody>
      </p:sp>
    </p:spTree>
    <p:extLst>
      <p:ext uri="{BB962C8B-B14F-4D97-AF65-F5344CB8AC3E}">
        <p14:creationId xmlns:p14="http://schemas.microsoft.com/office/powerpoint/2010/main" val="121090099"/>
      </p:ext>
    </p:extLst>
  </p:cSld>
  <p:clrMapOvr>
    <a:masterClrMapping/>
  </p:clrMapOvr>
  <p:transition spd="slow">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How would the war have affected the economy of Britain?</a:t>
            </a:r>
          </a:p>
          <a:p>
            <a:pPr lvl="1"/>
            <a:r>
              <a:rPr lang="en-US" dirty="0" smtClean="0"/>
              <a:t>Expensive</a:t>
            </a:r>
          </a:p>
          <a:p>
            <a:pPr lvl="1"/>
            <a:r>
              <a:rPr lang="en-US" dirty="0" smtClean="0"/>
              <a:t>Caused a large debt</a:t>
            </a:r>
          </a:p>
          <a:p>
            <a:r>
              <a:rPr lang="en-US" dirty="0" smtClean="0"/>
              <a:t>Can you think of ways that Britain could have raised money to pay its war debts?</a:t>
            </a:r>
          </a:p>
          <a:p>
            <a:pPr lvl="1"/>
            <a:r>
              <a:rPr lang="en-US" dirty="0" smtClean="0"/>
              <a:t>Expanding trade</a:t>
            </a:r>
          </a:p>
          <a:p>
            <a:pPr lvl="1"/>
            <a:r>
              <a:rPr lang="en-US" dirty="0" smtClean="0"/>
              <a:t>Selling land to another country</a:t>
            </a:r>
          </a:p>
          <a:p>
            <a:pPr lvl="1"/>
            <a:r>
              <a:rPr lang="en-US" dirty="0" smtClean="0"/>
              <a:t>Get the money from the colonists</a:t>
            </a:r>
          </a:p>
          <a:p>
            <a:r>
              <a:rPr lang="en-US" dirty="0" smtClean="0"/>
              <a:t>Why do you think Britain decided to get money from the colonists?</a:t>
            </a:r>
          </a:p>
          <a:p>
            <a:pPr lvl="1"/>
            <a:r>
              <a:rPr lang="en-US" dirty="0" smtClean="0"/>
              <a:t>Control colonial trade</a:t>
            </a:r>
            <a:endParaRPr lang="en-CA" dirty="0"/>
          </a:p>
        </p:txBody>
      </p:sp>
      <p:sp>
        <p:nvSpPr>
          <p:cNvPr id="3" name="Title 2"/>
          <p:cNvSpPr>
            <a:spLocks noGrp="1"/>
          </p:cNvSpPr>
          <p:nvPr>
            <p:ph type="title"/>
          </p:nvPr>
        </p:nvSpPr>
        <p:spPr/>
        <p:txBody>
          <a:bodyPr/>
          <a:lstStyle/>
          <a:p>
            <a:r>
              <a:rPr lang="en-US" dirty="0" smtClean="0"/>
              <a:t>Britain’s Economy</a:t>
            </a:r>
            <a:endParaRPr lang="en-CA" dirty="0"/>
          </a:p>
        </p:txBody>
      </p:sp>
      <p:pic>
        <p:nvPicPr>
          <p:cNvPr id="8194" name="Picture 2" descr="C:\Documents and Settings\sunderwood\Local Settings\Temporary Internet Files\Content.IE5\KHWQK9R3\MC90044132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581128"/>
            <a:ext cx="2527176" cy="252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71124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down)">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down)">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Navigation Acts</a:t>
            </a:r>
            <a:endParaRPr lang="en-US" dirty="0" smtClean="0"/>
          </a:p>
          <a:p>
            <a:pPr lvl="1"/>
            <a:r>
              <a:rPr lang="en-US" dirty="0" smtClean="0"/>
              <a:t>Passed in the 1750s to try and control colonial trade in a way that benefited Britain economically.</a:t>
            </a:r>
          </a:p>
          <a:p>
            <a:pPr lvl="1"/>
            <a:r>
              <a:rPr lang="en-US" dirty="0"/>
              <a:t>Their goal was to force colonial development into lines favorable to England, and stop direct colonial trade with the Netherlands, France and other European countries</a:t>
            </a:r>
            <a:r>
              <a:rPr lang="en-US" dirty="0" smtClean="0"/>
              <a:t>.</a:t>
            </a:r>
          </a:p>
          <a:p>
            <a:pPr lvl="1"/>
            <a:r>
              <a:rPr lang="en-US" dirty="0" smtClean="0"/>
              <a:t>The colonies had pretty much ignored these acts and some colonists even smuggled goods to get around the restrictions.</a:t>
            </a:r>
            <a:endParaRPr lang="en-US" dirty="0"/>
          </a:p>
        </p:txBody>
      </p:sp>
      <p:sp>
        <p:nvSpPr>
          <p:cNvPr id="3" name="Title 2"/>
          <p:cNvSpPr>
            <a:spLocks noGrp="1"/>
          </p:cNvSpPr>
          <p:nvPr>
            <p:ph type="title"/>
          </p:nvPr>
        </p:nvSpPr>
        <p:spPr/>
        <p:txBody>
          <a:bodyPr/>
          <a:lstStyle/>
          <a:p>
            <a:r>
              <a:rPr lang="en-US" dirty="0" smtClean="0"/>
              <a:t>Financing the War</a:t>
            </a:r>
            <a:endParaRPr lang="en-CA" dirty="0"/>
          </a:p>
        </p:txBody>
      </p:sp>
      <p:pic>
        <p:nvPicPr>
          <p:cNvPr id="9218" name="Picture 2" descr="C:\Documents and Settings\sunderwood\Local Settings\Temporary Internet Files\Content.IE5\KHWQK9R3\MC90039115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5445224"/>
            <a:ext cx="1289070" cy="120279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Documents and Settings\sunderwood\Local Settings\Temporary Internet Files\Content.IE5\NG0AWYD4\MC91021632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854" y="476672"/>
            <a:ext cx="926399" cy="1280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21138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xEl>
                                              <p:pRg st="0" end="0"/>
                                            </p:txEl>
                                          </p:spTgt>
                                        </p:tgtEl>
                                        <p:attrNameLst>
                                          <p:attrName>r</p:attrName>
                                        </p:attrNameLst>
                                      </p:cBhvr>
                                    </p:animRot>
                                    <p:animRot by="-240000">
                                      <p:cBhvr>
                                        <p:cTn id="7" dur="200" fill="hold">
                                          <p:stCondLst>
                                            <p:cond delay="200"/>
                                          </p:stCondLst>
                                        </p:cTn>
                                        <p:tgtEl>
                                          <p:spTgt spid="2">
                                            <p:txEl>
                                              <p:pRg st="0" end="0"/>
                                            </p:txEl>
                                          </p:spTgt>
                                        </p:tgtEl>
                                        <p:attrNameLst>
                                          <p:attrName>r</p:attrName>
                                        </p:attrNameLst>
                                      </p:cBhvr>
                                    </p:animRot>
                                    <p:animRot by="240000">
                                      <p:cBhvr>
                                        <p:cTn id="8" dur="200" fill="hold">
                                          <p:stCondLst>
                                            <p:cond delay="400"/>
                                          </p:stCondLst>
                                        </p:cTn>
                                        <p:tgtEl>
                                          <p:spTgt spid="2">
                                            <p:txEl>
                                              <p:pRg st="0" end="0"/>
                                            </p:txEl>
                                          </p:spTgt>
                                        </p:tgtEl>
                                        <p:attrNameLst>
                                          <p:attrName>r</p:attrName>
                                        </p:attrNameLst>
                                      </p:cBhvr>
                                    </p:animRot>
                                    <p:animRot by="-240000">
                                      <p:cBhvr>
                                        <p:cTn id="9" dur="200" fill="hold">
                                          <p:stCondLst>
                                            <p:cond delay="600"/>
                                          </p:stCondLst>
                                        </p:cTn>
                                        <p:tgtEl>
                                          <p:spTgt spid="2">
                                            <p:txEl>
                                              <p:pRg st="0" end="0"/>
                                            </p:txEl>
                                          </p:spTgt>
                                        </p:tgtEl>
                                        <p:attrNameLst>
                                          <p:attrName>r</p:attrName>
                                        </p:attrNameLst>
                                      </p:cBhvr>
                                    </p:animRot>
                                    <p:animRot by="120000">
                                      <p:cBhvr>
                                        <p:cTn id="10" dur="200" fill="hold">
                                          <p:stCondLst>
                                            <p:cond delay="800"/>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2">
                                            <p:txEl>
                                              <p:pRg st="1" end="1"/>
                                            </p:txEl>
                                          </p:spTgt>
                                        </p:tgtEl>
                                        <p:attrNameLst>
                                          <p:attrName>r</p:attrName>
                                        </p:attrNameLst>
                                      </p:cBhvr>
                                    </p:animRot>
                                    <p:animRot by="-240000">
                                      <p:cBhvr>
                                        <p:cTn id="15" dur="200" fill="hold">
                                          <p:stCondLst>
                                            <p:cond delay="200"/>
                                          </p:stCondLst>
                                        </p:cTn>
                                        <p:tgtEl>
                                          <p:spTgt spid="2">
                                            <p:txEl>
                                              <p:pRg st="1" end="1"/>
                                            </p:txEl>
                                          </p:spTgt>
                                        </p:tgtEl>
                                        <p:attrNameLst>
                                          <p:attrName>r</p:attrName>
                                        </p:attrNameLst>
                                      </p:cBhvr>
                                    </p:animRot>
                                    <p:animRot by="240000">
                                      <p:cBhvr>
                                        <p:cTn id="16" dur="200" fill="hold">
                                          <p:stCondLst>
                                            <p:cond delay="400"/>
                                          </p:stCondLst>
                                        </p:cTn>
                                        <p:tgtEl>
                                          <p:spTgt spid="2">
                                            <p:txEl>
                                              <p:pRg st="1" end="1"/>
                                            </p:txEl>
                                          </p:spTgt>
                                        </p:tgtEl>
                                        <p:attrNameLst>
                                          <p:attrName>r</p:attrName>
                                        </p:attrNameLst>
                                      </p:cBhvr>
                                    </p:animRot>
                                    <p:animRot by="-240000">
                                      <p:cBhvr>
                                        <p:cTn id="17" dur="200" fill="hold">
                                          <p:stCondLst>
                                            <p:cond delay="600"/>
                                          </p:stCondLst>
                                        </p:cTn>
                                        <p:tgtEl>
                                          <p:spTgt spid="2">
                                            <p:txEl>
                                              <p:pRg st="1" end="1"/>
                                            </p:txEl>
                                          </p:spTgt>
                                        </p:tgtEl>
                                        <p:attrNameLst>
                                          <p:attrName>r</p:attrName>
                                        </p:attrNameLst>
                                      </p:cBhvr>
                                    </p:animRot>
                                    <p:animRot by="120000">
                                      <p:cBhvr>
                                        <p:cTn id="18" dur="200" fill="hold">
                                          <p:stCondLst>
                                            <p:cond delay="800"/>
                                          </p:stCondLst>
                                        </p:cTn>
                                        <p:tgtEl>
                                          <p:spTgt spid="2">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2">
                                            <p:txEl>
                                              <p:pRg st="2" end="2"/>
                                            </p:txEl>
                                          </p:spTgt>
                                        </p:tgtEl>
                                        <p:attrNameLst>
                                          <p:attrName>r</p:attrName>
                                        </p:attrNameLst>
                                      </p:cBhvr>
                                    </p:animRot>
                                    <p:animRot by="-240000">
                                      <p:cBhvr>
                                        <p:cTn id="23" dur="200" fill="hold">
                                          <p:stCondLst>
                                            <p:cond delay="200"/>
                                          </p:stCondLst>
                                        </p:cTn>
                                        <p:tgtEl>
                                          <p:spTgt spid="2">
                                            <p:txEl>
                                              <p:pRg st="2" end="2"/>
                                            </p:txEl>
                                          </p:spTgt>
                                        </p:tgtEl>
                                        <p:attrNameLst>
                                          <p:attrName>r</p:attrName>
                                        </p:attrNameLst>
                                      </p:cBhvr>
                                    </p:animRot>
                                    <p:animRot by="240000">
                                      <p:cBhvr>
                                        <p:cTn id="24" dur="200" fill="hold">
                                          <p:stCondLst>
                                            <p:cond delay="400"/>
                                          </p:stCondLst>
                                        </p:cTn>
                                        <p:tgtEl>
                                          <p:spTgt spid="2">
                                            <p:txEl>
                                              <p:pRg st="2" end="2"/>
                                            </p:txEl>
                                          </p:spTgt>
                                        </p:tgtEl>
                                        <p:attrNameLst>
                                          <p:attrName>r</p:attrName>
                                        </p:attrNameLst>
                                      </p:cBhvr>
                                    </p:animRot>
                                    <p:animRot by="-240000">
                                      <p:cBhvr>
                                        <p:cTn id="25" dur="200" fill="hold">
                                          <p:stCondLst>
                                            <p:cond delay="600"/>
                                          </p:stCondLst>
                                        </p:cTn>
                                        <p:tgtEl>
                                          <p:spTgt spid="2">
                                            <p:txEl>
                                              <p:pRg st="2" end="2"/>
                                            </p:txEl>
                                          </p:spTgt>
                                        </p:tgtEl>
                                        <p:attrNameLst>
                                          <p:attrName>r</p:attrName>
                                        </p:attrNameLst>
                                      </p:cBhvr>
                                    </p:animRot>
                                    <p:animRot by="120000">
                                      <p:cBhvr>
                                        <p:cTn id="26" dur="200" fill="hold">
                                          <p:stCondLst>
                                            <p:cond delay="800"/>
                                          </p:stCondLst>
                                        </p:cTn>
                                        <p:tgtEl>
                                          <p:spTgt spid="2">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2">
                                            <p:txEl>
                                              <p:pRg st="3" end="3"/>
                                            </p:txEl>
                                          </p:spTgt>
                                        </p:tgtEl>
                                        <p:attrNameLst>
                                          <p:attrName>r</p:attrName>
                                        </p:attrNameLst>
                                      </p:cBhvr>
                                    </p:animRot>
                                    <p:animRot by="-240000">
                                      <p:cBhvr>
                                        <p:cTn id="31" dur="200" fill="hold">
                                          <p:stCondLst>
                                            <p:cond delay="200"/>
                                          </p:stCondLst>
                                        </p:cTn>
                                        <p:tgtEl>
                                          <p:spTgt spid="2">
                                            <p:txEl>
                                              <p:pRg st="3" end="3"/>
                                            </p:txEl>
                                          </p:spTgt>
                                        </p:tgtEl>
                                        <p:attrNameLst>
                                          <p:attrName>r</p:attrName>
                                        </p:attrNameLst>
                                      </p:cBhvr>
                                    </p:animRot>
                                    <p:animRot by="240000">
                                      <p:cBhvr>
                                        <p:cTn id="32" dur="200" fill="hold">
                                          <p:stCondLst>
                                            <p:cond delay="400"/>
                                          </p:stCondLst>
                                        </p:cTn>
                                        <p:tgtEl>
                                          <p:spTgt spid="2">
                                            <p:txEl>
                                              <p:pRg st="3" end="3"/>
                                            </p:txEl>
                                          </p:spTgt>
                                        </p:tgtEl>
                                        <p:attrNameLst>
                                          <p:attrName>r</p:attrName>
                                        </p:attrNameLst>
                                      </p:cBhvr>
                                    </p:animRot>
                                    <p:animRot by="-240000">
                                      <p:cBhvr>
                                        <p:cTn id="33" dur="200" fill="hold">
                                          <p:stCondLst>
                                            <p:cond delay="600"/>
                                          </p:stCondLst>
                                        </p:cTn>
                                        <p:tgtEl>
                                          <p:spTgt spid="2">
                                            <p:txEl>
                                              <p:pRg st="3" end="3"/>
                                            </p:txEl>
                                          </p:spTgt>
                                        </p:tgtEl>
                                        <p:attrNameLst>
                                          <p:attrName>r</p:attrName>
                                        </p:attrNameLst>
                                      </p:cBhvr>
                                    </p:animRot>
                                    <p:animRot by="120000">
                                      <p:cBhvr>
                                        <p:cTn id="34" dur="200" fill="hold">
                                          <p:stCondLst>
                                            <p:cond delay="800"/>
                                          </p:stCondLst>
                                        </p:cTn>
                                        <p:tgtEl>
                                          <p:spTgt spid="2">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516</TotalTime>
  <Words>3061</Words>
  <Application>Microsoft Office PowerPoint</Application>
  <PresentationFormat>On-screen Show (4:3)</PresentationFormat>
  <Paragraphs>269</Paragraphs>
  <Slides>51</Slides>
  <Notes>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Hardcover</vt:lpstr>
      <vt:lpstr>The American Revolution</vt:lpstr>
      <vt:lpstr>The Seven Years War</vt:lpstr>
      <vt:lpstr>North America Becomes a British Possession </vt:lpstr>
      <vt:lpstr>The Royal Proclamation</vt:lpstr>
      <vt:lpstr>Map of North America 1763 - 1775</vt:lpstr>
      <vt:lpstr>Pontiac’s Rebellion</vt:lpstr>
      <vt:lpstr>Pontiac and the War</vt:lpstr>
      <vt:lpstr>Britain’s Economy</vt:lpstr>
      <vt:lpstr>Financing the War</vt:lpstr>
      <vt:lpstr>What Happened Here?</vt:lpstr>
      <vt:lpstr>What Happened?</vt:lpstr>
      <vt:lpstr>The Case for Rights</vt:lpstr>
      <vt:lpstr>The Sugar Act, 1764</vt:lpstr>
      <vt:lpstr>The Sugar Act</vt:lpstr>
      <vt:lpstr>Samuel Adams</vt:lpstr>
      <vt:lpstr>The Quartering Act, 1765</vt:lpstr>
      <vt:lpstr>Under What Authority?</vt:lpstr>
      <vt:lpstr>Analysis</vt:lpstr>
      <vt:lpstr>The Stamp Act</vt:lpstr>
      <vt:lpstr>The Stamp Act</vt:lpstr>
      <vt:lpstr>The Stamp Act</vt:lpstr>
      <vt:lpstr>The Sons of Liberty</vt:lpstr>
      <vt:lpstr>“No Taxation Without Representation”</vt:lpstr>
      <vt:lpstr>The Townshend Acts</vt:lpstr>
      <vt:lpstr>The Townshend Acts</vt:lpstr>
      <vt:lpstr>Loyalist vs. Patriots</vt:lpstr>
      <vt:lpstr>Uh oh, No Boycott!</vt:lpstr>
      <vt:lpstr>The Boston Massacre</vt:lpstr>
      <vt:lpstr>The Boston Massacre </vt:lpstr>
      <vt:lpstr>Massacre?</vt:lpstr>
      <vt:lpstr>Revolutionary Tea</vt:lpstr>
      <vt:lpstr>Analysis of the Song</vt:lpstr>
      <vt:lpstr>The Tea Act</vt:lpstr>
      <vt:lpstr>The Tea Act </vt:lpstr>
      <vt:lpstr>The Boston Tea Party</vt:lpstr>
      <vt:lpstr>The Boston Tea Party</vt:lpstr>
      <vt:lpstr>Reaction to the Tea Party</vt:lpstr>
      <vt:lpstr>What do you think?</vt:lpstr>
      <vt:lpstr>Reaction by Britain</vt:lpstr>
      <vt:lpstr>The Intolerable Acts</vt:lpstr>
      <vt:lpstr>Analysis of the Intolerable Acts</vt:lpstr>
      <vt:lpstr>The Continental Congress</vt:lpstr>
      <vt:lpstr>Different Interests</vt:lpstr>
      <vt:lpstr>The King Sends Troops</vt:lpstr>
      <vt:lpstr>Paul Revere</vt:lpstr>
      <vt:lpstr>Battle of Lexington and Concord </vt:lpstr>
      <vt:lpstr>Lexington and Concord </vt:lpstr>
      <vt:lpstr>Building Forces</vt:lpstr>
      <vt:lpstr>The Battle of Bunker Hill</vt:lpstr>
      <vt:lpstr>Result of Bunker Hill</vt:lpstr>
      <vt:lpstr>Decisions</vt:lpstr>
    </vt:vector>
  </TitlesOfParts>
  <Company>Vancouver School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American Revolution</dc:title>
  <dc:creator>itservice</dc:creator>
  <cp:lastModifiedBy>itservice</cp:lastModifiedBy>
  <cp:revision>133</cp:revision>
  <dcterms:created xsi:type="dcterms:W3CDTF">2011-05-17T16:22:19Z</dcterms:created>
  <dcterms:modified xsi:type="dcterms:W3CDTF">2012-06-04T22:18:36Z</dcterms:modified>
</cp:coreProperties>
</file>